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0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5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6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8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5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2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9AEE-F7CB-4B28-A0D8-07D3012E4304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EF8F2-2949-44BF-ABE8-278F16BD6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4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259301" y="-1343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Unit 3 Assessment REVIEW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456" y="-48364"/>
            <a:ext cx="601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Name: 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23457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Topic 1:  </a:t>
            </a:r>
          </a:p>
          <a:p>
            <a:r>
              <a:rPr lang="en-US" sz="1200" b="1" dirty="0" smtClean="0">
                <a:latin typeface="Calibri" pitchFamily="34" charset="0"/>
              </a:rPr>
              <a:t>Write the following expressions without parenthesis using fewest terms possible:</a:t>
            </a:r>
            <a:endParaRPr lang="en-US" sz="1200" b="1" dirty="0">
              <a:latin typeface="Calibri" pitchFamily="34" charset="0"/>
            </a:endParaRPr>
          </a:p>
          <a:p>
            <a:r>
              <a:rPr lang="en-US" sz="1200" dirty="0">
                <a:latin typeface="Calibri" pitchFamily="34" charset="0"/>
              </a:rPr>
              <a:t>1</a:t>
            </a:r>
            <a:r>
              <a:rPr lang="en-US" sz="1200" dirty="0" smtClean="0">
                <a:latin typeface="Calibri" pitchFamily="34" charset="0"/>
              </a:rPr>
              <a:t>.)  -4x – 3y + 9x + 18y </a:t>
            </a:r>
            <a:r>
              <a:rPr lang="en-US" sz="1200" dirty="0">
                <a:latin typeface="Calibri" pitchFamily="34" charset="0"/>
              </a:rPr>
              <a:t>	 </a:t>
            </a:r>
            <a:r>
              <a:rPr lang="en-US" sz="1200" dirty="0" smtClean="0">
                <a:latin typeface="Calibri" pitchFamily="34" charset="0"/>
              </a:rPr>
              <a:t>             2) </a:t>
            </a:r>
            <a:r>
              <a:rPr lang="en-US" sz="1200" dirty="0"/>
              <a:t>6b + a – 3ab – 3a + 2b – 5b	</a:t>
            </a:r>
            <a:r>
              <a:rPr lang="en-US" sz="1200" dirty="0" smtClean="0">
                <a:latin typeface="Calibri" pitchFamily="34" charset="0"/>
              </a:rPr>
              <a:t>               3) </a:t>
            </a:r>
            <a:r>
              <a:rPr lang="en-US" sz="1200" dirty="0" smtClean="0"/>
              <a:t>3(5x + 3) – 4(3x – 7)</a:t>
            </a:r>
            <a:r>
              <a:rPr lang="en-US" sz="1200" dirty="0"/>
              <a:t>	</a:t>
            </a:r>
            <a:endParaRPr lang="en-US" sz="1200" dirty="0">
              <a:latin typeface="Calibri" pitchFamily="34" charset="0"/>
            </a:endParaRP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3799" y="-5354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2:</a:t>
            </a:r>
            <a:endParaRPr lang="en-US" sz="1200" b="1" dirty="0"/>
          </a:p>
          <a:p>
            <a:r>
              <a:rPr lang="en-US" sz="1200" b="1" dirty="0"/>
              <a:t>Simplify the following expressions using the distributive property:</a:t>
            </a:r>
          </a:p>
          <a:p>
            <a:r>
              <a:rPr lang="en-US" sz="1200" dirty="0"/>
              <a:t>		</a:t>
            </a:r>
            <a:endParaRPr lang="en-US" sz="1200" dirty="0" smtClean="0"/>
          </a:p>
          <a:p>
            <a:r>
              <a:rPr lang="en-US" sz="1200" dirty="0"/>
              <a:t>1</a:t>
            </a:r>
            <a:r>
              <a:rPr lang="en-US" sz="1200" dirty="0" smtClean="0"/>
              <a:t>.) </a:t>
            </a:r>
            <a:r>
              <a:rPr lang="en-US" sz="1200" dirty="0"/>
              <a:t>2x + </a:t>
            </a:r>
            <a:r>
              <a:rPr lang="en-US" sz="1200" dirty="0" smtClean="0"/>
              <a:t>6(x </a:t>
            </a:r>
            <a:r>
              <a:rPr lang="en-US" sz="1200" dirty="0"/>
              <a:t>+ 5)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2</a:t>
            </a:r>
            <a:r>
              <a:rPr lang="en-US" sz="1200" dirty="0" smtClean="0"/>
              <a:t>.) 8(x </a:t>
            </a:r>
            <a:r>
              <a:rPr lang="en-US" sz="1200" dirty="0"/>
              <a:t>– 9 + y) + </a:t>
            </a:r>
            <a:r>
              <a:rPr lang="en-US" sz="1200" dirty="0" smtClean="0"/>
              <a:t>5x </a:t>
            </a:r>
            <a:r>
              <a:rPr lang="en-US" sz="1200" dirty="0"/>
              <a:t>– y 			</a:t>
            </a:r>
          </a:p>
          <a:p>
            <a:endParaRPr lang="en-US" sz="1200" dirty="0"/>
          </a:p>
          <a:p>
            <a:r>
              <a:rPr lang="en-US" sz="1200" dirty="0"/>
              <a:t>3</a:t>
            </a:r>
            <a:r>
              <a:rPr lang="en-US" sz="1200" dirty="0" smtClean="0"/>
              <a:t>.)  -(2 </a:t>
            </a:r>
            <a:r>
              <a:rPr lang="en-US" sz="1200" dirty="0"/>
              <a:t>+ </a:t>
            </a:r>
            <a:r>
              <a:rPr lang="en-US" sz="1200" dirty="0" smtClean="0"/>
              <a:t>3x </a:t>
            </a:r>
            <a:r>
              <a:rPr lang="en-US" sz="1200" dirty="0"/>
              <a:t>– y)	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4</a:t>
            </a:r>
            <a:r>
              <a:rPr lang="en-US" sz="1200" dirty="0" smtClean="0"/>
              <a:t>.)     4(6x </a:t>
            </a:r>
            <a:r>
              <a:rPr lang="en-US" sz="1200" dirty="0"/>
              <a:t>+ 8) – </a:t>
            </a:r>
            <a:r>
              <a:rPr lang="en-US" sz="1200" dirty="0" smtClean="0"/>
              <a:t>2(7x </a:t>
            </a:r>
            <a:r>
              <a:rPr lang="en-US" sz="1200" dirty="0"/>
              <a:t>– </a:t>
            </a:r>
            <a:r>
              <a:rPr lang="en-US" sz="1200" dirty="0" smtClean="0"/>
              <a:t>10) </a:t>
            </a:r>
            <a:r>
              <a:rPr lang="en-US" sz="1200" dirty="0"/>
              <a:t>				</a:t>
            </a:r>
          </a:p>
        </p:txBody>
      </p:sp>
      <p:sp>
        <p:nvSpPr>
          <p:cNvPr id="10" name="Rectangle 9"/>
          <p:cNvSpPr/>
          <p:nvPr/>
        </p:nvSpPr>
        <p:spPr>
          <a:xfrm>
            <a:off x="-3015828" y="3362235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1200" dirty="0"/>
              <a:t>5</a:t>
            </a:r>
            <a:r>
              <a:rPr lang="en-US" sz="1200" dirty="0" smtClean="0"/>
              <a:t>.)  0.4(2b </a:t>
            </a:r>
            <a:r>
              <a:rPr lang="en-US" sz="1200" dirty="0"/>
              <a:t>+ c) + </a:t>
            </a:r>
            <a:r>
              <a:rPr lang="en-US" sz="1200" dirty="0" smtClean="0"/>
              <a:t>0.9c </a:t>
            </a:r>
            <a:r>
              <a:rPr lang="en-US" sz="1200" dirty="0"/>
              <a:t>– </a:t>
            </a:r>
            <a:r>
              <a:rPr lang="en-US" sz="1200" dirty="0" smtClean="0"/>
              <a:t>1.3b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-66581" y="2842736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Topic 2:  Writing Expressions</a:t>
            </a:r>
            <a:endParaRPr lang="en-US" sz="1200" b="1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-38471" y="2890690"/>
            <a:ext cx="64034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1</a:t>
            </a:r>
            <a:r>
              <a:rPr lang="en-US" sz="1200" dirty="0" smtClean="0"/>
              <a:t>.) </a:t>
            </a:r>
            <a:r>
              <a:rPr lang="en-US" sz="1200" dirty="0"/>
              <a:t>Admission to a carnival costs </a:t>
            </a:r>
            <a:r>
              <a:rPr lang="en-US" sz="1200" dirty="0" smtClean="0"/>
              <a:t>$4. </a:t>
            </a:r>
            <a:r>
              <a:rPr lang="en-US" sz="1200" dirty="0"/>
              <a:t>Each ride ticket costs </a:t>
            </a:r>
            <a:r>
              <a:rPr lang="en-US" sz="1200" dirty="0" smtClean="0"/>
              <a:t>$1.50. </a:t>
            </a:r>
            <a:r>
              <a:rPr lang="en-US" sz="1200" dirty="0"/>
              <a:t>Create an expression that shows the total cost to go to the carnival if you buy </a:t>
            </a:r>
            <a:r>
              <a:rPr lang="en-US" sz="1200" i="1" dirty="0"/>
              <a:t>t </a:t>
            </a:r>
            <a:r>
              <a:rPr lang="en-US" sz="1200" dirty="0"/>
              <a:t>tickets?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2) </a:t>
            </a:r>
            <a:r>
              <a:rPr lang="en-US" sz="1200" dirty="0" smtClean="0"/>
              <a:t>Jackson deposits </a:t>
            </a:r>
            <a:r>
              <a:rPr lang="en-US" sz="1200" dirty="0"/>
              <a:t>$</a:t>
            </a:r>
            <a:r>
              <a:rPr lang="en-US" sz="1200" dirty="0" smtClean="0"/>
              <a:t>120 </a:t>
            </a:r>
            <a:r>
              <a:rPr lang="en-US" sz="1200" dirty="0"/>
              <a:t>into his account and then </a:t>
            </a:r>
            <a:r>
              <a:rPr lang="en-US" sz="1200" dirty="0" smtClean="0"/>
              <a:t>withdraws $20 </a:t>
            </a:r>
            <a:r>
              <a:rPr lang="en-US" sz="1200" dirty="0"/>
              <a:t>each </a:t>
            </a:r>
            <a:r>
              <a:rPr lang="en-US" sz="1200" dirty="0" smtClean="0"/>
              <a:t>week. Write </a:t>
            </a:r>
            <a:r>
              <a:rPr lang="en-US" sz="1200" dirty="0"/>
              <a:t>an expression for the amount in his account after w weeks.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pPr marL="228600" indent="-228600">
              <a:buAutoNum type="arabicParenR" startAt="3"/>
            </a:pPr>
            <a:r>
              <a:rPr lang="en-US" sz="1200" dirty="0" smtClean="0"/>
              <a:t>a.)  Write </a:t>
            </a:r>
            <a:r>
              <a:rPr lang="en-US" sz="1200" dirty="0"/>
              <a:t>a simplified expression for the perimeter of the </a:t>
            </a:r>
            <a:r>
              <a:rPr lang="en-US" sz="1200" dirty="0" smtClean="0"/>
              <a:t>rectangle.</a:t>
            </a:r>
          </a:p>
          <a:p>
            <a:pPr marL="228600" indent="-228600">
              <a:buAutoNum type="arabicParenR" startAt="3"/>
            </a:pPr>
            <a:endParaRPr lang="en-US" sz="1200" dirty="0"/>
          </a:p>
          <a:p>
            <a:r>
              <a:rPr lang="en-US" sz="1200" dirty="0"/>
              <a:t>   </a:t>
            </a:r>
            <a:endParaRPr lang="en-US" sz="1200" dirty="0" smtClean="0"/>
          </a:p>
          <a:p>
            <a:r>
              <a:rPr lang="en-US" sz="1200" dirty="0" smtClean="0"/>
              <a:t>   b.)  </a:t>
            </a:r>
            <a:r>
              <a:rPr lang="en-US" sz="1200" dirty="0"/>
              <a:t>Write a simplified expression for the area of </a:t>
            </a:r>
            <a:r>
              <a:rPr lang="en-US" sz="1200" dirty="0" smtClean="0"/>
              <a:t>rectangle.  </a:t>
            </a:r>
          </a:p>
          <a:p>
            <a:endParaRPr lang="en-US" sz="1200" dirty="0"/>
          </a:p>
          <a:p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2951" y="8545331"/>
                <a:ext cx="6593737" cy="488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dirty="0" smtClean="0"/>
                  <a:t>3)  What </a:t>
                </a:r>
                <a:r>
                  <a:rPr lang="en-US" sz="1100" dirty="0"/>
                  <a:t>is the value of the expression below when n = </a:t>
                </a:r>
                <a:r>
                  <a:rPr lang="en-US" sz="1100" dirty="0" smtClean="0"/>
                  <a:t>24 </a:t>
                </a:r>
                <a:r>
                  <a:rPr lang="en-US" sz="1100" dirty="0"/>
                  <a:t>and p = </a:t>
                </a:r>
                <a:r>
                  <a:rPr lang="en-US" sz="1100" dirty="0" smtClean="0"/>
                  <a:t>-3?</a:t>
                </a:r>
                <a:endParaRPr lang="en-US" sz="1100" dirty="0"/>
              </a:p>
              <a:p>
                <a:r>
                  <a:rPr lang="en-US" sz="11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11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100" i="1">
                        <a:latin typeface="Cambria Math"/>
                      </a:rPr>
                      <m:t>−1+5</m:t>
                    </m:r>
                    <m:r>
                      <a:rPr lang="en-US" sz="1100" i="1">
                        <a:latin typeface="Cambria Math"/>
                      </a:rPr>
                      <m:t>𝑝</m:t>
                    </m:r>
                    <m:r>
                      <a:rPr lang="en-US" sz="1100" i="1">
                        <a:latin typeface="Cambria Math"/>
                      </a:rPr>
                      <m:t>−2</m:t>
                    </m:r>
                    <m:r>
                      <a:rPr lang="en-US" sz="1100" i="1">
                        <a:latin typeface="Cambria Math"/>
                      </a:rPr>
                      <m:t>𝑛</m:t>
                    </m:r>
                    <m:r>
                      <a:rPr lang="en-US" sz="1100" i="1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1" y="8545331"/>
                <a:ext cx="6593737" cy="488019"/>
              </a:xfrm>
              <a:prstGeom prst="rect">
                <a:avLst/>
              </a:prstGeom>
              <a:blipFill>
                <a:blip r:embed="rId2"/>
                <a:stretch>
                  <a:fillRect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0" y="7140823"/>
            <a:ext cx="640343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2)  A </a:t>
            </a:r>
            <a:r>
              <a:rPr lang="en-US" sz="1100" dirty="0"/>
              <a:t>landscaper charges </a:t>
            </a:r>
            <a:r>
              <a:rPr lang="en-US" sz="1100" dirty="0" smtClean="0"/>
              <a:t>$25 </a:t>
            </a:r>
            <a:r>
              <a:rPr lang="en-US" sz="1100" dirty="0"/>
              <a:t>for each job plus an additional </a:t>
            </a:r>
            <a:r>
              <a:rPr lang="en-US" sz="1100" dirty="0" smtClean="0"/>
              <a:t>$15 </a:t>
            </a:r>
            <a:r>
              <a:rPr lang="en-US" sz="1100" dirty="0"/>
              <a:t>for each hour worked. </a:t>
            </a:r>
          </a:p>
          <a:p>
            <a:r>
              <a:rPr lang="en-US" sz="1100" dirty="0"/>
              <a:t>a.) Write an expression to represent the total cost of </a:t>
            </a:r>
            <a:r>
              <a:rPr lang="en-US" sz="1100" b="1" dirty="0"/>
              <a:t>a</a:t>
            </a:r>
            <a:r>
              <a:rPr lang="en-US" sz="1100" dirty="0"/>
              <a:t> landscape job. Explain what the variable used in the expression represents</a:t>
            </a:r>
            <a:r>
              <a:rPr lang="en-US" sz="1100" dirty="0" smtClean="0"/>
              <a:t>.</a:t>
            </a:r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b.)  Evaluate how much he earned for a job that took him 5 hours.</a:t>
            </a:r>
          </a:p>
          <a:p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7891694" y="2856545"/>
            <a:ext cx="3643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1.) </a:t>
            </a:r>
            <a:r>
              <a:rPr lang="en-US" sz="1200" dirty="0"/>
              <a:t>Winnie wrote the following expression:      </a:t>
            </a:r>
            <a:endParaRPr lang="en-US" sz="1200" dirty="0" smtClean="0"/>
          </a:p>
          <a:p>
            <a:r>
              <a:rPr lang="en-US" sz="1200" dirty="0"/>
              <a:t>	6</a:t>
            </a:r>
            <a:r>
              <a:rPr lang="en-US" sz="1200" dirty="0" smtClean="0"/>
              <a:t>a </a:t>
            </a:r>
            <a:r>
              <a:rPr lang="en-US" sz="1200" dirty="0"/>
              <a:t>– </a:t>
            </a:r>
            <a:r>
              <a:rPr lang="en-US" sz="1200" dirty="0" smtClean="0"/>
              <a:t>3b </a:t>
            </a:r>
            <a:r>
              <a:rPr lang="en-US" sz="1200" dirty="0"/>
              <a:t>+ 9</a:t>
            </a:r>
            <a:r>
              <a:rPr lang="en-US" sz="1200" dirty="0" smtClean="0"/>
              <a:t>a </a:t>
            </a:r>
            <a:r>
              <a:rPr lang="en-US" sz="1200" dirty="0"/>
              <a:t>– </a:t>
            </a:r>
            <a:r>
              <a:rPr lang="en-US" sz="1200" dirty="0" smtClean="0"/>
              <a:t>4a </a:t>
            </a:r>
            <a:r>
              <a:rPr lang="en-US" sz="1200" dirty="0"/>
              <a:t>– 8</a:t>
            </a:r>
            <a:r>
              <a:rPr lang="en-US" sz="1200" dirty="0" smtClean="0"/>
              <a:t>b</a:t>
            </a:r>
            <a:endParaRPr lang="en-US" sz="1200" dirty="0"/>
          </a:p>
          <a:p>
            <a:r>
              <a:rPr lang="en-US" sz="1200" dirty="0"/>
              <a:t>a.) Simplify the expression. 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b.) Write the simplified answer in factored form.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c.) Evaluate the expression when a = 4 and b= -3.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-644363" y="2808782"/>
            <a:ext cx="784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670268"/>
                <a:ext cx="6559875" cy="5545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1200" dirty="0" smtClean="0"/>
              </a:p>
              <a:p>
                <a:r>
                  <a:rPr lang="en-US" sz="1200" dirty="0" smtClean="0"/>
                  <a:t>4</a:t>
                </a:r>
                <a:r>
                  <a:rPr lang="en-US" sz="1200" dirty="0"/>
                  <a:t>.) </a:t>
                </a:r>
                <a:r>
                  <a:rPr lang="en-US" sz="1200" dirty="0" smtClean="0"/>
                  <a:t>9x </a:t>
                </a:r>
                <a:r>
                  <a:rPr lang="en-US" sz="1200" dirty="0"/>
                  <a:t>– </a:t>
                </a:r>
                <a:r>
                  <a:rPr lang="en-US" sz="1200" dirty="0" smtClean="0"/>
                  <a:t>2(x </a:t>
                </a:r>
                <a:r>
                  <a:rPr lang="en-US" sz="1200" dirty="0"/>
                  <a:t>+ 4</a:t>
                </a:r>
                <a:r>
                  <a:rPr lang="en-US" sz="1200" dirty="0" smtClean="0"/>
                  <a:t>)</a:t>
                </a:r>
                <a:r>
                  <a:rPr lang="en-US" sz="1200" dirty="0"/>
                  <a:t>	</a:t>
                </a:r>
                <a:r>
                  <a:rPr lang="en-US" sz="1200" dirty="0" smtClean="0"/>
                  <a:t>5</a:t>
                </a:r>
                <a:r>
                  <a:rPr lang="en-US" sz="1200" dirty="0"/>
                  <a:t>.)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200" dirty="0" smtClean="0"/>
                  <a:t>(5x + 20) </a:t>
                </a:r>
                <a:r>
                  <a:rPr lang="en-US" sz="1200" dirty="0"/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200" dirty="0" smtClean="0"/>
                  <a:t>(</a:t>
                </a:r>
                <a:r>
                  <a:rPr lang="en-US" sz="1200" dirty="0"/>
                  <a:t>8</a:t>
                </a:r>
                <a:r>
                  <a:rPr lang="en-US" sz="1200" dirty="0" smtClean="0"/>
                  <a:t>x </a:t>
                </a:r>
                <a:r>
                  <a:rPr lang="en-US" sz="1200" dirty="0"/>
                  <a:t>– </a:t>
                </a:r>
                <a:r>
                  <a:rPr lang="en-US" sz="1200" dirty="0" smtClean="0"/>
                  <a:t>12)</a:t>
                </a:r>
                <a:endParaRPr lang="en-US" sz="1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70268"/>
                <a:ext cx="6559875" cy="5545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856" y="4689890"/>
            <a:ext cx="1295400" cy="788806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-644363" y="323457"/>
            <a:ext cx="784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76013" y="5865530"/>
            <a:ext cx="21866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Topic 3:  Evaluating </a:t>
            </a:r>
            <a:r>
              <a:rPr lang="en-US" sz="1200" b="1" dirty="0">
                <a:latin typeface="Calibri" pitchFamily="34" charset="0"/>
              </a:rPr>
              <a:t>Expressions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-644363" y="5875418"/>
            <a:ext cx="784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059" y="6069891"/>
            <a:ext cx="6557816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1)  Sophia pays a $17.99 membership fee for an online music store. 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If Sophia purchases n songs for</a:t>
            </a:r>
            <a:r>
              <a:rPr lang="en-US" altLang="en-US" sz="1100" dirty="0">
                <a:latin typeface="+mn-lt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$0.99 each, write an expression for the total cost.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1100" dirty="0" smtClean="0"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altLang="en-US" sz="1100" dirty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B.    What is the total cost if Sophia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buys 8 songs?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32815" y="1886540"/>
            <a:ext cx="3099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6.)  What is the value </a:t>
            </a:r>
            <a:r>
              <a:rPr lang="en-US" sz="1200" dirty="0"/>
              <a:t>of n </a:t>
            </a:r>
            <a:r>
              <a:rPr lang="en-US" sz="1200" dirty="0" smtClean="0"/>
              <a:t>when </a:t>
            </a:r>
            <a:r>
              <a:rPr lang="en-US" sz="1200" dirty="0"/>
              <a:t>the </a:t>
            </a:r>
            <a:r>
              <a:rPr lang="en-US" sz="1200" dirty="0" smtClean="0"/>
              <a:t>expression</a:t>
            </a:r>
          </a:p>
          <a:p>
            <a:r>
              <a:rPr lang="en-US" sz="1200" dirty="0"/>
              <a:t> (-y + </a:t>
            </a:r>
            <a:r>
              <a:rPr lang="en-US" sz="1200" dirty="0" smtClean="0"/>
              <a:t>8.3</a:t>
            </a:r>
            <a:r>
              <a:rPr lang="en-US" sz="1200" dirty="0"/>
              <a:t>) + </a:t>
            </a:r>
            <a:r>
              <a:rPr lang="en-US" sz="1200" dirty="0" smtClean="0"/>
              <a:t>(3.2y </a:t>
            </a:r>
            <a:r>
              <a:rPr lang="en-US" sz="1200" dirty="0"/>
              <a:t>– 9) is equivalent to </a:t>
            </a:r>
            <a:r>
              <a:rPr lang="en-US" sz="1200" dirty="0" smtClean="0"/>
              <a:t>2.2y </a:t>
            </a:r>
            <a:r>
              <a:rPr lang="en-US" sz="1200" dirty="0"/>
              <a:t>+ </a:t>
            </a:r>
            <a:r>
              <a:rPr lang="en-US" sz="1200" dirty="0" smtClean="0"/>
              <a:t>n?</a:t>
            </a:r>
            <a:r>
              <a:rPr lang="en-US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65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751578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4.)  Which expressions are a factor of   -60xyz – 24xy + 72xyz?  Select ALL that apply.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2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4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24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12y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2xy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6xyz</a:t>
            </a:r>
          </a:p>
          <a:p>
            <a:pPr marL="342900" indent="-342900">
              <a:buAutoNum type="alphaUcPeriod"/>
            </a:pPr>
            <a:r>
              <a:rPr lang="en-US" sz="1200" dirty="0" smtClean="0"/>
              <a:t>xyz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8288" y="-45129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Topic </a:t>
            </a:r>
            <a:r>
              <a:rPr lang="en-US" sz="1200" b="1" dirty="0">
                <a:latin typeface="Calibri" pitchFamily="34" charset="0"/>
              </a:rPr>
              <a:t>4</a:t>
            </a:r>
            <a:r>
              <a:rPr lang="en-US" sz="1200" b="1" dirty="0" smtClean="0">
                <a:latin typeface="Calibri" pitchFamily="34" charset="0"/>
              </a:rPr>
              <a:t>:  </a:t>
            </a:r>
          </a:p>
          <a:p>
            <a:r>
              <a:rPr lang="en-US" sz="1200" b="1" dirty="0" smtClean="0">
                <a:latin typeface="Calibri" pitchFamily="34" charset="0"/>
              </a:rPr>
              <a:t>Factoring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-304800" y="5029200"/>
            <a:ext cx="784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764" y="5031017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Topic </a:t>
            </a:r>
            <a:r>
              <a:rPr lang="en-US" sz="1200" b="1" dirty="0">
                <a:latin typeface="Calibri" pitchFamily="34" charset="0"/>
              </a:rPr>
              <a:t>5</a:t>
            </a:r>
            <a:r>
              <a:rPr lang="en-US" sz="1200" b="1" dirty="0" smtClean="0">
                <a:latin typeface="Calibri" pitchFamily="34" charset="0"/>
              </a:rPr>
              <a:t>:  </a:t>
            </a:r>
          </a:p>
          <a:p>
            <a:r>
              <a:rPr lang="en-US" sz="1200" b="1" dirty="0" smtClean="0">
                <a:latin typeface="Calibri" pitchFamily="34" charset="0"/>
              </a:rPr>
              <a:t>Spiral Review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100" y="5488716"/>
                <a:ext cx="6819900" cy="1727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/>
                  <a:t>1</a:t>
                </a:r>
                <a:r>
                  <a:rPr lang="en-US" sz="1200" dirty="0" smtClean="0"/>
                  <a:t>)  Solve the following multiplication problems:</a:t>
                </a:r>
                <a:br>
                  <a:rPr lang="en-US" sz="1200" dirty="0" smtClean="0"/>
                </a:br>
                <a:r>
                  <a:rPr lang="en-US" sz="1200" dirty="0"/>
                  <a:t/>
                </a:r>
                <a:br>
                  <a:rPr lang="en-US" sz="1200" dirty="0"/>
                </a:br>
                <a:r>
                  <a:rPr lang="en-US" sz="1200" dirty="0"/>
                  <a:t>	a.)  -</a:t>
                </a:r>
                <a:r>
                  <a:rPr lang="en-US" sz="1200" dirty="0" smtClean="0"/>
                  <a:t>3(8)</a:t>
                </a:r>
                <a:r>
                  <a:rPr lang="en-US" sz="1200" dirty="0"/>
                  <a:t>		 b.)  3</a:t>
                </a:r>
                <a:r>
                  <a:rPr lang="en-US" sz="1200" dirty="0" smtClean="0"/>
                  <a:t>.2 </a:t>
                </a:r>
                <a:r>
                  <a:rPr lang="en-US" sz="1200" dirty="0"/>
                  <a:t>∙  -3.4		             c.)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200" i="1" dirty="0">
                        <a:latin typeface="Cambria Math" panose="02040503050406030204" pitchFamily="18" charset="0"/>
                      </a:rPr>
                      <m:t> ∙ </m:t>
                    </m:r>
                    <m:f>
                      <m:fPr>
                        <m:ctrlPr>
                          <a:rPr lang="en-US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1200" dirty="0">
                    <a:cs typeface="Times New Roman"/>
                  </a:rPr>
                  <a:t/>
                </a:r>
                <a:br>
                  <a:rPr lang="en-US" sz="1200" dirty="0">
                    <a:cs typeface="Times New Roman"/>
                  </a:rPr>
                </a:br>
                <a:r>
                  <a:rPr lang="en-US" sz="1200" dirty="0">
                    <a:cs typeface="Times New Roman"/>
                  </a:rPr>
                  <a:t/>
                </a:r>
                <a:br>
                  <a:rPr lang="en-US" sz="1200" dirty="0">
                    <a:cs typeface="Times New Roman"/>
                  </a:rPr>
                </a:br>
                <a:r>
                  <a:rPr lang="en-US" sz="1200" dirty="0">
                    <a:cs typeface="Times New Roman"/>
                  </a:rPr>
                  <a:t/>
                </a:r>
                <a:br>
                  <a:rPr lang="en-US" sz="1200" dirty="0">
                    <a:cs typeface="Times New Roman"/>
                  </a:rPr>
                </a:br>
                <a:r>
                  <a:rPr lang="en-US" sz="1200" dirty="0">
                    <a:cs typeface="Times New Roman"/>
                  </a:rPr>
                  <a:t/>
                </a:r>
                <a:br>
                  <a:rPr lang="en-US" sz="1200" dirty="0">
                    <a:cs typeface="Times New Roman"/>
                  </a:rPr>
                </a:br>
                <a:r>
                  <a:rPr lang="en-US" sz="1200" dirty="0" smtClean="0">
                    <a:cs typeface="Times New Roman"/>
                  </a:rPr>
                  <a:t>2)  </a:t>
                </a:r>
                <a:r>
                  <a:rPr lang="en-US" sz="1200" dirty="0">
                    <a:cs typeface="Times New Roman"/>
                  </a:rPr>
                  <a:t>Solve the following division problems:</a:t>
                </a:r>
                <a:br>
                  <a:rPr lang="en-US" sz="1200" dirty="0">
                    <a:cs typeface="Times New Roman"/>
                  </a:rPr>
                </a:br>
                <a:r>
                  <a:rPr lang="en-US" sz="1200" dirty="0">
                    <a:cs typeface="Times New Roman"/>
                  </a:rPr>
                  <a:t>	a.)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en-US" sz="1200" i="1">
                            <a:latin typeface="Cambria Math" panose="02040503050406030204" pitchFamily="18" charset="0"/>
                            <a:cs typeface="Times New Roman"/>
                          </a:rPr>
                          <m:t>−3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en-US" sz="1200" i="1">
                            <a:latin typeface="Cambria Math" panose="02040503050406030204" pitchFamily="18" charset="0"/>
                            <a:cs typeface="Times New Roman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sz="1200" dirty="0"/>
                  <a:t>-		b.)  7</a:t>
                </a:r>
                <a:r>
                  <a:rPr lang="en-US" sz="1200" dirty="0" smtClean="0"/>
                  <a:t>.7 </a:t>
                </a:r>
                <a:r>
                  <a:rPr lang="en-US" sz="1200" dirty="0">
                    <a:cs typeface="Times New Roman"/>
                  </a:rPr>
                  <a:t>÷ 0.9		           c.)   </a:t>
                </a:r>
                <a:r>
                  <a:rPr lang="en-US" sz="12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1200" i="1" dirty="0">
                        <a:latin typeface="Cambria Math" panose="02040503050406030204" pitchFamily="18" charset="0"/>
                      </a:rPr>
                      <m:t> ÷−</m:t>
                    </m:r>
                    <m:f>
                      <m:fPr>
                        <m:ctrlPr>
                          <a:rPr lang="en-US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5488716"/>
                <a:ext cx="6819900" cy="17275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0" y="404533"/>
            <a:ext cx="6858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Factor </a:t>
            </a:r>
            <a:r>
              <a:rPr lang="en-US" sz="1100" dirty="0"/>
              <a:t>the following </a:t>
            </a:r>
            <a:r>
              <a:rPr lang="en-US" sz="1100" dirty="0" smtClean="0"/>
              <a:t>problems (always finding the GCF).  C</a:t>
            </a:r>
            <a:r>
              <a:rPr lang="en-US" sz="1100" b="1" dirty="0" smtClean="0"/>
              <a:t>ircle your answers. </a:t>
            </a:r>
          </a:p>
          <a:p>
            <a:endParaRPr lang="en-US" sz="1100" dirty="0"/>
          </a:p>
          <a:p>
            <a:r>
              <a:rPr lang="en-US" sz="1100" dirty="0" smtClean="0"/>
              <a:t>1.)   24a + 15			2.)      12c </a:t>
            </a:r>
            <a:r>
              <a:rPr lang="en-US" sz="1100" dirty="0"/>
              <a:t>+ </a:t>
            </a:r>
            <a:r>
              <a:rPr lang="en-US" sz="1100" dirty="0" smtClean="0"/>
              <a:t>48d </a:t>
            </a:r>
            <a:r>
              <a:rPr lang="en-US" sz="1100" dirty="0"/>
              <a:t>+ </a:t>
            </a:r>
            <a:r>
              <a:rPr lang="en-US" sz="1100" dirty="0" smtClean="0"/>
              <a:t>16	                  3.)     -16x </a:t>
            </a:r>
            <a:r>
              <a:rPr lang="en-US" sz="1100" dirty="0"/>
              <a:t>+ </a:t>
            </a:r>
            <a:r>
              <a:rPr lang="en-US" sz="1100" dirty="0" smtClean="0"/>
              <a:t>18xy </a:t>
            </a:r>
            <a:r>
              <a:rPr lang="en-US" sz="1100" dirty="0"/>
              <a:t>- </a:t>
            </a:r>
            <a:r>
              <a:rPr lang="en-US" sz="1100" dirty="0" smtClean="0"/>
              <a:t>10xyz  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2551263" y="1478890"/>
            <a:ext cx="4306737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cs typeface="Times New Roman" panose="02020603050405020304" pitchFamily="18" charset="0"/>
              </a:rPr>
              <a:t>5)  A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rectangle has a width of 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units.   The area of the rectangle is 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28x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+ 42 square units.  What is the length of the rectangle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29927" y="2699183"/>
            <a:ext cx="78547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6</a:t>
            </a:r>
            <a:r>
              <a:rPr lang="en-US" sz="1100" dirty="0" smtClean="0"/>
              <a:t>)  </a:t>
            </a:r>
            <a:r>
              <a:rPr lang="en-US" sz="1100" dirty="0"/>
              <a:t>The perimeter of a square is 4(x + </a:t>
            </a:r>
            <a:r>
              <a:rPr lang="en-US" sz="1100" dirty="0" smtClean="0"/>
              <a:t>20).  </a:t>
            </a:r>
            <a:r>
              <a:rPr lang="en-US" sz="1100" dirty="0"/>
              <a:t>What does x + </a:t>
            </a:r>
            <a:r>
              <a:rPr lang="en-US" sz="1100" dirty="0" smtClean="0"/>
              <a:t>20 </a:t>
            </a:r>
            <a:r>
              <a:rPr lang="en-US" sz="1100" dirty="0"/>
              <a:t>represent</a:t>
            </a:r>
            <a:r>
              <a:rPr lang="en-US" sz="1100" dirty="0" smtClean="0"/>
              <a:t>?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96268" y="3068132"/>
            <a:ext cx="4416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dirty="0"/>
              <a:t>7</a:t>
            </a:r>
            <a:r>
              <a:rPr lang="en-US" sz="1200" dirty="0" smtClean="0"/>
              <a:t>)  </a:t>
            </a:r>
            <a:r>
              <a:rPr lang="en-US" sz="1200" dirty="0"/>
              <a:t>Lucy mows five lawns.  The total earned is 5(x + </a:t>
            </a:r>
            <a:r>
              <a:rPr lang="en-US" sz="1200" dirty="0" smtClean="0"/>
              <a:t>15).  </a:t>
            </a:r>
            <a:r>
              <a:rPr lang="en-US" sz="1200" dirty="0"/>
              <a:t>What does x + </a:t>
            </a:r>
            <a:r>
              <a:rPr lang="en-US" sz="1200" dirty="0" smtClean="0"/>
              <a:t>15 </a:t>
            </a:r>
            <a:r>
              <a:rPr lang="en-US" sz="1200" dirty="0"/>
              <a:t>represent</a:t>
            </a:r>
            <a:r>
              <a:rPr lang="en-US" sz="1200" dirty="0" smtClean="0"/>
              <a:t>?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" y="7576466"/>
            <a:ext cx="6640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dirty="0"/>
              <a:t>3.) </a:t>
            </a:r>
            <a:r>
              <a:rPr lang="en-US" sz="1200" dirty="0" smtClean="0"/>
              <a:t>Simplify each</a:t>
            </a:r>
            <a:r>
              <a:rPr lang="en-US" sz="1200" dirty="0" smtClean="0"/>
              <a:t> </a:t>
            </a:r>
            <a:r>
              <a:rPr lang="en-US" sz="1200" dirty="0"/>
              <a:t>expression. </a:t>
            </a:r>
            <a:r>
              <a:rPr lang="en-US" sz="1200" dirty="0" smtClean="0"/>
              <a:t>   a)  4(6x </a:t>
            </a:r>
            <a:r>
              <a:rPr lang="en-US" sz="1200" dirty="0"/>
              <a:t>+ 8) – 2(7x – 10) </a:t>
            </a:r>
            <a:r>
              <a:rPr lang="en-US" sz="1200" dirty="0" smtClean="0"/>
              <a:t>                 b)    0.4(2b </a:t>
            </a:r>
            <a:r>
              <a:rPr lang="en-US" sz="1200" dirty="0"/>
              <a:t>+ c) + 0.9c – 1.3b </a:t>
            </a:r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dirty="0" smtClean="0"/>
              <a:t>4.)  Write a – b as an addition expression:  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10668" y="4076304"/>
            <a:ext cx="6800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8)  </a:t>
            </a:r>
            <a:r>
              <a:rPr lang="en-US" sz="1200" dirty="0"/>
              <a:t>Jeremy works 5 hours per day.  He charges an hourly fee and an additional $9.  He uses the expression 25x + 45 to show how much he made over the course of five days, where x is the hourly rate.  Write an equivalent expression that shows how much he makes per day.</a:t>
            </a:r>
          </a:p>
        </p:txBody>
      </p:sp>
    </p:spTree>
    <p:extLst>
      <p:ext uri="{BB962C8B-B14F-4D97-AF65-F5344CB8AC3E}">
        <p14:creationId xmlns:p14="http://schemas.microsoft.com/office/powerpoint/2010/main" val="36597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452</Words>
  <Application>Microsoft Office PowerPoint</Application>
  <PresentationFormat>On-screen Show (4:3)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Cassidy Helman</dc:creator>
  <cp:lastModifiedBy>Jason Hale</cp:lastModifiedBy>
  <cp:revision>85</cp:revision>
  <cp:lastPrinted>2016-11-18T14:41:48Z</cp:lastPrinted>
  <dcterms:created xsi:type="dcterms:W3CDTF">2010-09-26T23:38:43Z</dcterms:created>
  <dcterms:modified xsi:type="dcterms:W3CDTF">2017-11-05T20:54:05Z</dcterms:modified>
</cp:coreProperties>
</file>