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2"/>
  </p:notesMasterIdLst>
  <p:sldIdLst>
    <p:sldId id="280" r:id="rId2"/>
    <p:sldId id="316" r:id="rId3"/>
    <p:sldId id="258" r:id="rId4"/>
    <p:sldId id="283" r:id="rId5"/>
    <p:sldId id="284" r:id="rId6"/>
    <p:sldId id="285" r:id="rId7"/>
    <p:sldId id="286" r:id="rId8"/>
    <p:sldId id="259" r:id="rId9"/>
    <p:sldId id="287" r:id="rId10"/>
    <p:sldId id="288" r:id="rId11"/>
    <p:sldId id="289" r:id="rId12"/>
    <p:sldId id="290" r:id="rId13"/>
    <p:sldId id="260" r:id="rId14"/>
    <p:sldId id="291" r:id="rId15"/>
    <p:sldId id="261" r:id="rId16"/>
    <p:sldId id="292" r:id="rId17"/>
    <p:sldId id="293" r:id="rId18"/>
    <p:sldId id="294" r:id="rId19"/>
    <p:sldId id="295" r:id="rId20"/>
    <p:sldId id="262" r:id="rId21"/>
    <p:sldId id="296" r:id="rId22"/>
    <p:sldId id="297" r:id="rId23"/>
    <p:sldId id="298" r:id="rId24"/>
    <p:sldId id="299" r:id="rId25"/>
    <p:sldId id="300" r:id="rId26"/>
    <p:sldId id="263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37" r:id="rId36"/>
    <p:sldId id="264" r:id="rId37"/>
    <p:sldId id="309" r:id="rId38"/>
    <p:sldId id="310" r:id="rId39"/>
    <p:sldId id="311" r:id="rId40"/>
    <p:sldId id="312" r:id="rId41"/>
    <p:sldId id="338" r:id="rId42"/>
    <p:sldId id="313" r:id="rId43"/>
    <p:sldId id="265" r:id="rId44"/>
    <p:sldId id="314" r:id="rId45"/>
    <p:sldId id="281" r:id="rId46"/>
    <p:sldId id="315" r:id="rId47"/>
    <p:sldId id="266" r:id="rId48"/>
    <p:sldId id="317" r:id="rId49"/>
    <p:sldId id="318" r:id="rId50"/>
    <p:sldId id="282" r:id="rId51"/>
    <p:sldId id="319" r:id="rId52"/>
    <p:sldId id="320" r:id="rId53"/>
    <p:sldId id="268" r:id="rId54"/>
    <p:sldId id="321" r:id="rId55"/>
    <p:sldId id="322" r:id="rId56"/>
    <p:sldId id="269" r:id="rId57"/>
    <p:sldId id="323" r:id="rId58"/>
    <p:sldId id="324" r:id="rId59"/>
    <p:sldId id="270" r:id="rId60"/>
    <p:sldId id="325" r:id="rId61"/>
    <p:sldId id="271" r:id="rId62"/>
    <p:sldId id="326" r:id="rId63"/>
    <p:sldId id="327" r:id="rId64"/>
    <p:sldId id="272" r:id="rId65"/>
    <p:sldId id="328" r:id="rId66"/>
    <p:sldId id="329" r:id="rId67"/>
    <p:sldId id="273" r:id="rId68"/>
    <p:sldId id="330" r:id="rId69"/>
    <p:sldId id="331" r:id="rId70"/>
    <p:sldId id="274" r:id="rId71"/>
    <p:sldId id="332" r:id="rId72"/>
    <p:sldId id="333" r:id="rId73"/>
    <p:sldId id="275" r:id="rId74"/>
    <p:sldId id="276" r:id="rId75"/>
    <p:sldId id="334" r:id="rId76"/>
    <p:sldId id="335" r:id="rId77"/>
    <p:sldId id="277" r:id="rId78"/>
    <p:sldId id="278" r:id="rId79"/>
    <p:sldId id="336" r:id="rId80"/>
    <p:sldId id="279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7301-B90E-4CA3-8D62-5EE000B3E6C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526F7-E3CF-44D6-B56B-44E1A5FDF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1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8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2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3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8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2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4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9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336B-0295-4552-9064-8E3316AB0E37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924F1-31BE-4EDD-83AF-1809523C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8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Title 1"/>
          <p:cNvSpPr>
            <a:spLocks noGrp="1"/>
          </p:cNvSpPr>
          <p:nvPr>
            <p:ph type="title"/>
          </p:nvPr>
        </p:nvSpPr>
        <p:spPr>
          <a:xfrm>
            <a:off x="628650" y="1203326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altLang="en-US" sz="4800" b="1" dirty="0" smtClean="0"/>
              <a:t>Learning Target:</a:t>
            </a:r>
          </a:p>
        </p:txBody>
      </p:sp>
      <p:sp>
        <p:nvSpPr>
          <p:cNvPr id="382979" name="Content Placeholder 2"/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2593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 smtClean="0"/>
              <a:t>I </a:t>
            </a:r>
            <a:r>
              <a:rPr lang="en-US" altLang="en-US" sz="3200" dirty="0"/>
              <a:t>can </a:t>
            </a:r>
            <a:r>
              <a:rPr lang="en-US" altLang="en-US" sz="3200" dirty="0" smtClean="0"/>
              <a:t>identify </a:t>
            </a:r>
            <a:r>
              <a:rPr lang="en-US" altLang="en-US" sz="3200" dirty="0"/>
              <a:t>like terms and simplify </a:t>
            </a:r>
            <a:r>
              <a:rPr lang="en-US" altLang="en-US" sz="3200" dirty="0" smtClean="0"/>
              <a:t>expressions.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3945" cy="653217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076" y="338850"/>
            <a:ext cx="8497614" cy="6156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1293312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531312"/>
            <a:ext cx="0" cy="6248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740" name="TextBox 9"/>
          <p:cNvSpPr txBox="1">
            <a:spLocks noChangeArrowheads="1"/>
          </p:cNvSpPr>
          <p:nvPr/>
        </p:nvSpPr>
        <p:spPr bwMode="auto">
          <a:xfrm>
            <a:off x="839243" y="704350"/>
            <a:ext cx="392643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7030A0"/>
                </a:solidFill>
                <a:latin typeface="Snap ITC" panose="04040A07060A02020202" pitchFamily="82" charset="0"/>
              </a:rPr>
              <a:t>Like Terms</a:t>
            </a:r>
          </a:p>
        </p:txBody>
      </p:sp>
      <p:sp>
        <p:nvSpPr>
          <p:cNvPr id="116741" name="TextBox 10"/>
          <p:cNvSpPr txBox="1">
            <a:spLocks noChangeArrowheads="1"/>
          </p:cNvSpPr>
          <p:nvPr/>
        </p:nvSpPr>
        <p:spPr bwMode="auto">
          <a:xfrm>
            <a:off x="4672207" y="758325"/>
            <a:ext cx="4335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B050"/>
                </a:solidFill>
                <a:latin typeface="Snap ITC" panose="04040A07060A02020202" pitchFamily="82" charset="0"/>
              </a:rPr>
              <a:t>Not Like Terms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851" y="1725131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2x and 3x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851" y="2618614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and -7y</a:t>
            </a:r>
            <a:endParaRPr lang="en-US" sz="5400" b="0" cap="none" spc="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91257" y="1725131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2x and 3y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1257" y="2618614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en-US" sz="5400" baseline="300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-7y</a:t>
            </a:r>
            <a:endParaRPr lang="en-US" sz="5400" b="0" cap="none" spc="0" dirty="0" smtClean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2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1293312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531312"/>
            <a:ext cx="0" cy="6248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740" name="TextBox 9"/>
          <p:cNvSpPr txBox="1">
            <a:spLocks noChangeArrowheads="1"/>
          </p:cNvSpPr>
          <p:nvPr/>
        </p:nvSpPr>
        <p:spPr bwMode="auto">
          <a:xfrm>
            <a:off x="839243" y="704350"/>
            <a:ext cx="392643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7030A0"/>
                </a:solidFill>
                <a:latin typeface="Snap ITC" panose="04040A07060A02020202" pitchFamily="82" charset="0"/>
              </a:rPr>
              <a:t>Like Terms</a:t>
            </a:r>
          </a:p>
        </p:txBody>
      </p:sp>
      <p:sp>
        <p:nvSpPr>
          <p:cNvPr id="116741" name="TextBox 10"/>
          <p:cNvSpPr txBox="1">
            <a:spLocks noChangeArrowheads="1"/>
          </p:cNvSpPr>
          <p:nvPr/>
        </p:nvSpPr>
        <p:spPr bwMode="auto">
          <a:xfrm>
            <a:off x="4672207" y="758325"/>
            <a:ext cx="4335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B050"/>
                </a:solidFill>
                <a:latin typeface="Snap ITC" panose="04040A07060A02020202" pitchFamily="82" charset="0"/>
              </a:rPr>
              <a:t>Not Like Terms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851" y="1725131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2x and 3x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851" y="2618614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and -7y</a:t>
            </a:r>
            <a:endParaRPr lang="en-US" sz="5400" b="0" cap="none" spc="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50" y="3512097"/>
            <a:ext cx="37427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8xy and -3xy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1257" y="1725131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2x and 3y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1257" y="2618614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en-US" sz="5400" baseline="300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-7y</a:t>
            </a:r>
            <a:endParaRPr lang="en-US" sz="5400" b="0" cap="none" spc="0" dirty="0" smtClean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65674" y="3512097"/>
            <a:ext cx="37427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8xz and -3xy</a:t>
            </a:r>
          </a:p>
        </p:txBody>
      </p:sp>
    </p:spTree>
    <p:extLst>
      <p:ext uri="{BB962C8B-B14F-4D97-AF65-F5344CB8AC3E}">
        <p14:creationId xmlns:p14="http://schemas.microsoft.com/office/powerpoint/2010/main" val="31646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1293312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531312"/>
            <a:ext cx="0" cy="6248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740" name="TextBox 9"/>
          <p:cNvSpPr txBox="1">
            <a:spLocks noChangeArrowheads="1"/>
          </p:cNvSpPr>
          <p:nvPr/>
        </p:nvSpPr>
        <p:spPr bwMode="auto">
          <a:xfrm>
            <a:off x="839243" y="704350"/>
            <a:ext cx="392643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7030A0"/>
                </a:solidFill>
                <a:latin typeface="Snap ITC" panose="04040A07060A02020202" pitchFamily="82" charset="0"/>
              </a:rPr>
              <a:t>Like Terms</a:t>
            </a:r>
          </a:p>
        </p:txBody>
      </p:sp>
      <p:sp>
        <p:nvSpPr>
          <p:cNvPr id="116741" name="TextBox 10"/>
          <p:cNvSpPr txBox="1">
            <a:spLocks noChangeArrowheads="1"/>
          </p:cNvSpPr>
          <p:nvPr/>
        </p:nvSpPr>
        <p:spPr bwMode="auto">
          <a:xfrm>
            <a:off x="4672207" y="758325"/>
            <a:ext cx="4335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B050"/>
                </a:solidFill>
                <a:latin typeface="Snap ITC" panose="04040A07060A02020202" pitchFamily="82" charset="0"/>
              </a:rPr>
              <a:t>Not Like Terms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851" y="1725131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2x and 3x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851" y="2618614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and -7y</a:t>
            </a:r>
            <a:endParaRPr lang="en-US" sz="5400" b="0" cap="none" spc="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50" y="3512097"/>
            <a:ext cx="37427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8xy and -3xy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3850" y="4405580"/>
            <a:ext cx="38433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7a</a:t>
            </a:r>
            <a:r>
              <a:rPr lang="en-US" sz="5400" b="0" cap="none" spc="0" baseline="30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-3a</a:t>
            </a:r>
            <a:r>
              <a:rPr lang="en-US" sz="5400" b="0" cap="none" spc="0" baseline="30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1257" y="1725131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2x and 3y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1257" y="2618614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en-US" sz="5400" baseline="300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-7y</a:t>
            </a:r>
            <a:endParaRPr lang="en-US" sz="5400" b="0" cap="none" spc="0" dirty="0" smtClean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65674" y="3512097"/>
            <a:ext cx="37427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8xz and -3xy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15353" y="4405580"/>
            <a:ext cx="38433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7a</a:t>
            </a:r>
            <a:r>
              <a:rPr lang="en-US" sz="5400" b="0" cap="none" spc="0" baseline="300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-3a</a:t>
            </a:r>
            <a:r>
              <a:rPr lang="en-US" sz="5400" b="0" cap="none" spc="0" baseline="300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601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Box 3"/>
          <p:cNvSpPr txBox="1">
            <a:spLocks noChangeArrowheads="1"/>
          </p:cNvSpPr>
          <p:nvPr/>
        </p:nvSpPr>
        <p:spPr bwMode="auto">
          <a:xfrm>
            <a:off x="1295400" y="1371600"/>
            <a:ext cx="6324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*When a variable does not have a number in front of it (like c), there is an understood ______ in front of the variable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35304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Box 3"/>
          <p:cNvSpPr txBox="1">
            <a:spLocks noChangeArrowheads="1"/>
          </p:cNvSpPr>
          <p:nvPr/>
        </p:nvSpPr>
        <p:spPr bwMode="auto">
          <a:xfrm>
            <a:off x="1295400" y="1371600"/>
            <a:ext cx="6324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*When a variable does not have a number in front of it (like c), there is an understood ______ in front of the variable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25175" y="2933042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94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1187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153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20531711">
            <a:off x="312370" y="3991408"/>
            <a:ext cx="82954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i="1" dirty="0" smtClean="0">
                <a:solidFill>
                  <a:srgbClr val="FF0000"/>
                </a:solidFill>
              </a:rPr>
              <a:t>(Not in your notes…  Try it anyway.)</a:t>
            </a:r>
          </a:p>
        </p:txBody>
      </p:sp>
    </p:spTree>
    <p:extLst>
      <p:ext uri="{BB962C8B-B14F-4D97-AF65-F5344CB8AC3E}">
        <p14:creationId xmlns:p14="http://schemas.microsoft.com/office/powerpoint/2010/main" val="10625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1187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153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89499" y="1929600"/>
            <a:ext cx="1078302" cy="6728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89461" y="1915170"/>
            <a:ext cx="1078302" cy="6728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1187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153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89499" y="1929600"/>
            <a:ext cx="1078302" cy="6728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89461" y="1915170"/>
            <a:ext cx="1078302" cy="6728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99995" y="2507757"/>
            <a:ext cx="1078302" cy="6728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08" y="2588030"/>
            <a:ext cx="1078302" cy="6728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1187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153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89499" y="1929600"/>
            <a:ext cx="1078302" cy="6728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89461" y="1915170"/>
            <a:ext cx="1078302" cy="6728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99995" y="2507757"/>
            <a:ext cx="1078302" cy="6728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08" y="2588030"/>
            <a:ext cx="1078302" cy="6728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30773" y="2522180"/>
            <a:ext cx="1078302" cy="6728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93551" y="1876520"/>
            <a:ext cx="1078302" cy="6728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1187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153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89499" y="1929600"/>
            <a:ext cx="1078302" cy="6728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89461" y="1915170"/>
            <a:ext cx="1078302" cy="6728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99995" y="2507757"/>
            <a:ext cx="1078302" cy="6728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208" y="2588030"/>
            <a:ext cx="1078302" cy="6728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30773" y="2522180"/>
            <a:ext cx="1078302" cy="6728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93551" y="1876520"/>
            <a:ext cx="1078302" cy="6728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45770" y="2522180"/>
            <a:ext cx="1078302" cy="67286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47969" y="1911351"/>
            <a:ext cx="1078302" cy="67286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7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Title 1"/>
          <p:cNvSpPr>
            <a:spLocks noGrp="1"/>
          </p:cNvSpPr>
          <p:nvPr>
            <p:ph type="title"/>
          </p:nvPr>
        </p:nvSpPr>
        <p:spPr>
          <a:xfrm>
            <a:off x="628650" y="1203326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altLang="en-US" sz="4800" b="1" dirty="0" smtClean="0"/>
              <a:t>Learning Target:</a:t>
            </a:r>
          </a:p>
        </p:txBody>
      </p:sp>
      <p:sp>
        <p:nvSpPr>
          <p:cNvPr id="382979" name="Content Placeholder 2"/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2593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 smtClean="0"/>
              <a:t>I </a:t>
            </a:r>
            <a:r>
              <a:rPr lang="en-US" altLang="en-US" sz="3200" dirty="0"/>
              <a:t>can </a:t>
            </a:r>
            <a:r>
              <a:rPr lang="en-US" altLang="en-US" sz="3200" dirty="0" smtClean="0"/>
              <a:t>identify </a:t>
            </a:r>
            <a:r>
              <a:rPr lang="en-US" altLang="en-US" sz="3200" dirty="0"/>
              <a:t>like terms and simplify </a:t>
            </a:r>
            <a:r>
              <a:rPr lang="en-US" altLang="en-US" sz="3200" dirty="0" smtClean="0"/>
              <a:t>expressions.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3945" cy="653217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076" y="338850"/>
            <a:ext cx="8497614" cy="6156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21074764">
            <a:off x="420425" y="3177532"/>
            <a:ext cx="8086829" cy="24929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order to earn credit for</a:t>
            </a:r>
          </a:p>
          <a:p>
            <a:pPr algn="ctr"/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taking notes appropriately,</a:t>
            </a:r>
          </a:p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 must </a:t>
            </a:r>
            <a:r>
              <a:rPr lang="en-US" sz="4400" b="0" u="sng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show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all </a:t>
            </a:r>
            <a:r>
              <a:rPr lang="en-US" sz="4400" b="0" u="sng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work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possible.</a:t>
            </a:r>
          </a:p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(In this slideshow I do not show all work needed for full credit.)</a:t>
            </a:r>
            <a:endParaRPr lang="en-US" sz="4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6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An expression is in __________________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when it has no _________________ and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no ______________.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600" u="sng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b="1" dirty="0" smtClean="0"/>
              <a:t>To Simplify Expressions: </a:t>
            </a:r>
            <a:r>
              <a:rPr lang="en-US" altLang="en-US" sz="3600" dirty="0" smtClean="0"/>
              <a:t>__________ or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______________ the coefficients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u="sng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22956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An expression is in __________________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when it has no _________________ and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no ______________.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600" u="sng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b="1" dirty="0" smtClean="0"/>
              <a:t>To Simplify Expressions: </a:t>
            </a:r>
            <a:r>
              <a:rPr lang="en-US" altLang="en-US" sz="3600" dirty="0" smtClean="0"/>
              <a:t>__________ or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______________ the coefficients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u="sng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2090" y="1690689"/>
            <a:ext cx="34030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simplest form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22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An expression is in __________________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when it has no _________________ and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no ______________.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600" u="sng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b="1" dirty="0" smtClean="0"/>
              <a:t>To Simplify Expressions: </a:t>
            </a:r>
            <a:r>
              <a:rPr lang="en-US" altLang="en-US" sz="3600" dirty="0" smtClean="0"/>
              <a:t>__________ or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______________ the coefficients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u="sng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2090" y="1690689"/>
            <a:ext cx="34030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simplest form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82513" y="2281688"/>
            <a:ext cx="2483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like terms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1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An expression is in __________________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when it has no _________________ and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no ______________.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600" u="sng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b="1" dirty="0" smtClean="0"/>
              <a:t>To Simplify Expressions: </a:t>
            </a:r>
            <a:r>
              <a:rPr lang="en-US" altLang="en-US" sz="3600" dirty="0" smtClean="0"/>
              <a:t>__________ or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______________ the coefficients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u="sng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2090" y="1690689"/>
            <a:ext cx="34030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simplest form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82513" y="2281688"/>
            <a:ext cx="2483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like terms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1142" y="2920647"/>
            <a:ext cx="29109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parenthesis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19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An expression is in __________________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when it has no _________________ and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no ______________.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600" u="sng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b="1" dirty="0" smtClean="0"/>
              <a:t>To Simplify Expressions: </a:t>
            </a:r>
            <a:r>
              <a:rPr lang="en-US" altLang="en-US" sz="3600" dirty="0" smtClean="0"/>
              <a:t>__________ or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______________ the coefficients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u="sng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2090" y="1690689"/>
            <a:ext cx="34030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simplest form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82513" y="2281688"/>
            <a:ext cx="2483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like terms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1142" y="2920647"/>
            <a:ext cx="29109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parenthesis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82591" y="4160592"/>
            <a:ext cx="11320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Add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85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An expression is in __________________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when it has no _________________ and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no ______________.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600" u="sng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b="1" dirty="0" smtClean="0"/>
              <a:t>To Simplify Expressions: </a:t>
            </a:r>
            <a:r>
              <a:rPr lang="en-US" altLang="en-US" sz="3600" dirty="0" smtClean="0"/>
              <a:t>__________ or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600" dirty="0" smtClean="0"/>
              <a:t>______________ the coefficients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u="sng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2090" y="1690689"/>
            <a:ext cx="34030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simplest form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82513" y="2281688"/>
            <a:ext cx="2483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like terms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1142" y="2920647"/>
            <a:ext cx="29109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parenthesis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82591" y="4160592"/>
            <a:ext cx="11320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Add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5472" y="4785110"/>
            <a:ext cx="22347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subtract 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43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 rot="20531711">
            <a:off x="298997" y="3906039"/>
            <a:ext cx="88538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i="1" dirty="0" smtClean="0">
                <a:solidFill>
                  <a:srgbClr val="FF0000"/>
                </a:solidFill>
              </a:rPr>
              <a:t>(Not in your notes…  Try them anyway.)</a:t>
            </a:r>
          </a:p>
        </p:txBody>
      </p:sp>
    </p:spTree>
    <p:extLst>
      <p:ext uri="{BB962C8B-B14F-4D97-AF65-F5344CB8AC3E}">
        <p14:creationId xmlns:p14="http://schemas.microsoft.com/office/powerpoint/2010/main" val="3371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" name="Oval 2"/>
          <p:cNvSpPr/>
          <p:nvPr/>
        </p:nvSpPr>
        <p:spPr>
          <a:xfrm>
            <a:off x="244774" y="1785387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5092" y="1785386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8633" y="1774714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" name="Oval 2"/>
          <p:cNvSpPr/>
          <p:nvPr/>
        </p:nvSpPr>
        <p:spPr>
          <a:xfrm>
            <a:off x="244774" y="1785387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5092" y="1785386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8633" y="1774714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0707" y="1622003"/>
            <a:ext cx="8531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12x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58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" name="Oval 2"/>
          <p:cNvSpPr/>
          <p:nvPr/>
        </p:nvSpPr>
        <p:spPr>
          <a:xfrm>
            <a:off x="244774" y="1785387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5092" y="1785386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8633" y="1774714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0707" y="1622003"/>
            <a:ext cx="8531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12x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104" y="2203049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87568" y="2208710"/>
            <a:ext cx="76936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72346" y="2221943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32524" y="2231244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59092" y="2218156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81000" y="1484332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Terms:  </a:t>
            </a:r>
            <a:r>
              <a:rPr lang="en-US" altLang="en-US" sz="3200" dirty="0" smtClean="0"/>
              <a:t>A number, a ____________________ or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product of a number and a variable.</a:t>
            </a:r>
          </a:p>
          <a:p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Like Terms:  </a:t>
            </a:r>
            <a:r>
              <a:rPr lang="en-US" altLang="en-US" sz="3200" dirty="0" smtClean="0"/>
              <a:t>Have the same ________________ </a:t>
            </a:r>
          </a:p>
          <a:p>
            <a:pPr>
              <a:buNone/>
            </a:pPr>
            <a:r>
              <a:rPr lang="en-US" altLang="en-US" sz="3200" dirty="0" smtClean="0"/>
              <a:t>or the </a:t>
            </a:r>
            <a:r>
              <a:rPr lang="en-US" altLang="en-US" sz="3200" dirty="0"/>
              <a:t>same ________________ </a:t>
            </a:r>
            <a:r>
              <a:rPr lang="en-US" altLang="en-US" sz="3200" dirty="0" smtClean="0"/>
              <a:t>factors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Coefficient: </a:t>
            </a:r>
            <a:r>
              <a:rPr lang="en-US" altLang="en-US" sz="3200" dirty="0" smtClean="0"/>
              <a:t>the _______________ in front of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variable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40597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" name="Oval 2"/>
          <p:cNvSpPr/>
          <p:nvPr/>
        </p:nvSpPr>
        <p:spPr>
          <a:xfrm>
            <a:off x="244774" y="1785387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5092" y="1785386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8633" y="1774714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0707" y="1622003"/>
            <a:ext cx="8531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12x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104" y="2203049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87568" y="2208710"/>
            <a:ext cx="76936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72346" y="2221943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32524" y="2231244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59092" y="2218156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29705" y="2092825"/>
            <a:ext cx="17668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12y + 10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" name="Oval 2"/>
          <p:cNvSpPr/>
          <p:nvPr/>
        </p:nvSpPr>
        <p:spPr>
          <a:xfrm>
            <a:off x="244774" y="1785387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5092" y="1785386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8633" y="1774714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0707" y="1622003"/>
            <a:ext cx="8531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12x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104" y="2203049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87568" y="2208710"/>
            <a:ext cx="76936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72346" y="2221943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32524" y="2231244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59092" y="2218156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29705" y="2092825"/>
            <a:ext cx="17668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12y + 10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3104" y="2667708"/>
            <a:ext cx="66154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21607" y="2647882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180" y="2647324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27335" y="2677009"/>
            <a:ext cx="865881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818018" y="2675468"/>
            <a:ext cx="703590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" name="Oval 2"/>
          <p:cNvSpPr/>
          <p:nvPr/>
        </p:nvSpPr>
        <p:spPr>
          <a:xfrm>
            <a:off x="244774" y="1785387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5092" y="1785386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8633" y="1774714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0707" y="1622003"/>
            <a:ext cx="8531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12x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104" y="2203049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87568" y="2208710"/>
            <a:ext cx="76936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72346" y="2221943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32524" y="2231244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59092" y="2218156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29705" y="2092825"/>
            <a:ext cx="17668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12y + 10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3104" y="2667708"/>
            <a:ext cx="66154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21607" y="2647882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180" y="2647324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27335" y="2677009"/>
            <a:ext cx="865881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818018" y="2675468"/>
            <a:ext cx="703590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43288" y="2527653"/>
            <a:ext cx="19351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11m + 7p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6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" name="Oval 2"/>
          <p:cNvSpPr/>
          <p:nvPr/>
        </p:nvSpPr>
        <p:spPr>
          <a:xfrm>
            <a:off x="244774" y="1785387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5092" y="1785386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8633" y="1774714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0707" y="1622003"/>
            <a:ext cx="8531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12x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104" y="2203049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87568" y="2208710"/>
            <a:ext cx="76936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72346" y="2221943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32524" y="2231244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59092" y="2218156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29705" y="2092825"/>
            <a:ext cx="17668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12y + 10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3104" y="2667708"/>
            <a:ext cx="66154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21607" y="2647882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180" y="2647324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27335" y="2677009"/>
            <a:ext cx="865881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818018" y="2675468"/>
            <a:ext cx="703590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43288" y="2527653"/>
            <a:ext cx="19351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11m + 7p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5057" y="3088521"/>
            <a:ext cx="57096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578633" y="3095746"/>
            <a:ext cx="57096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2780" y="3114640"/>
            <a:ext cx="631888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169813" y="3115782"/>
            <a:ext cx="631888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5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" name="Oval 2"/>
          <p:cNvSpPr/>
          <p:nvPr/>
        </p:nvSpPr>
        <p:spPr>
          <a:xfrm>
            <a:off x="244774" y="1785387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5092" y="1785386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8633" y="1774714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0707" y="1622003"/>
            <a:ext cx="8531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12x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104" y="2203049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87568" y="2208710"/>
            <a:ext cx="76936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72346" y="2221943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32524" y="2231244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59092" y="2218156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29705" y="2092825"/>
            <a:ext cx="17668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12y + 10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3104" y="2667708"/>
            <a:ext cx="66154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21607" y="2647882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180" y="2647324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27335" y="2677009"/>
            <a:ext cx="865881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818018" y="2675468"/>
            <a:ext cx="703590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43288" y="2527653"/>
            <a:ext cx="19351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11m + 7p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5057" y="3088521"/>
            <a:ext cx="57096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578633" y="3095746"/>
            <a:ext cx="57096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2780" y="3114640"/>
            <a:ext cx="631888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169813" y="3115782"/>
            <a:ext cx="631888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20348" y="3006356"/>
            <a:ext cx="28969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5d + 0 so...  5d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0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/>
          <a:stretch/>
        </p:blipFill>
        <p:spPr bwMode="auto">
          <a:xfrm>
            <a:off x="0" y="1243013"/>
            <a:ext cx="91440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3" name="Oval 2"/>
          <p:cNvSpPr/>
          <p:nvPr/>
        </p:nvSpPr>
        <p:spPr>
          <a:xfrm>
            <a:off x="244774" y="1785387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5092" y="1785386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78633" y="1774714"/>
            <a:ext cx="723541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0707" y="1622003"/>
            <a:ext cx="8531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12x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3104" y="2203049"/>
            <a:ext cx="59198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87568" y="2208710"/>
            <a:ext cx="769368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72346" y="2221943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32524" y="2231244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59092" y="2218156"/>
            <a:ext cx="524056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29705" y="2092825"/>
            <a:ext cx="17668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12y + 10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3104" y="2667708"/>
            <a:ext cx="66154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21607" y="2647882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0180" y="2647324"/>
            <a:ext cx="868573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27335" y="2677009"/>
            <a:ext cx="865881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818018" y="2675468"/>
            <a:ext cx="703590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43288" y="2527653"/>
            <a:ext cx="19351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11m + 7p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5057" y="3088521"/>
            <a:ext cx="57096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578633" y="3095746"/>
            <a:ext cx="570960" cy="4069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2780" y="3114640"/>
            <a:ext cx="631888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169813" y="3115782"/>
            <a:ext cx="631888" cy="3880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20348" y="3006356"/>
            <a:ext cx="28969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5d + 0 so...  5d</a:t>
            </a:r>
            <a:endParaRPr lang="en-US" sz="3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725" y="4135839"/>
            <a:ext cx="8906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Notice how I used shapes to group the like terms.  You should do this too when as you show your work.  Also notice that I include the + or – sign in front of each term when I group them in the shapes.  This helps A LOT when you determine if it is a positive or negative amount.  You should be showing your work just like this from now on…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– One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831317" cy="5257800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>
                <a:latin typeface="+mj-lt"/>
              </a:rPr>
              <a:t>-13c + c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	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>
                <a:latin typeface="+mj-lt"/>
              </a:rPr>
              <a:t>2)  2x + 3x – 2 + 4x + 5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514350" indent="-514350">
              <a:buFont typeface="Arial" charset="0"/>
              <a:buAutoNum type="arabicParenR"/>
              <a:defRPr/>
            </a:pPr>
            <a:endParaRPr lang="en-US" dirty="0">
              <a:latin typeface="+mj-lt"/>
            </a:endParaRP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27080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– One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831317" cy="5257800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>
                <a:latin typeface="+mj-lt"/>
              </a:rPr>
              <a:t>-13c + c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	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>
                <a:latin typeface="+mj-lt"/>
              </a:rPr>
              <a:t>2)  2x + 3x – 2 + 4x + 5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514350" indent="-514350">
              <a:buFont typeface="Arial" charset="0"/>
              <a:buAutoNum type="arabicParenR"/>
              <a:defRPr/>
            </a:pPr>
            <a:endParaRPr lang="en-US" dirty="0">
              <a:latin typeface="+mj-lt"/>
            </a:endParaRP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715992" y="1600200"/>
            <a:ext cx="1000665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16658" y="1600200"/>
            <a:ext cx="628650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– One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831317" cy="5257800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>
                <a:latin typeface="+mj-lt"/>
              </a:rPr>
              <a:t>-13c + c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	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>
                <a:latin typeface="+mj-lt"/>
              </a:rPr>
              <a:t>2)  2x + 3x – 2 + 4x + 5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514350" indent="-514350">
              <a:buFont typeface="Arial" charset="0"/>
              <a:buAutoNum type="arabicParenR"/>
              <a:defRPr/>
            </a:pPr>
            <a:endParaRPr lang="en-US" dirty="0">
              <a:latin typeface="+mj-lt"/>
            </a:endParaRP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715992" y="1600200"/>
            <a:ext cx="1000665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16658" y="1600200"/>
            <a:ext cx="628650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45308" y="2573935"/>
            <a:ext cx="139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-12c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– One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831317" cy="5257800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>
                <a:latin typeface="+mj-lt"/>
              </a:rPr>
              <a:t>-13c + c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	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>
                <a:latin typeface="+mj-lt"/>
              </a:rPr>
              <a:t>2)  2x + 3x – 2 + 4x + 5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514350" indent="-514350">
              <a:buFont typeface="Arial" charset="0"/>
              <a:buAutoNum type="arabicParenR"/>
              <a:defRPr/>
            </a:pPr>
            <a:endParaRPr lang="en-US" dirty="0">
              <a:latin typeface="+mj-lt"/>
            </a:endParaRP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715992" y="1600200"/>
            <a:ext cx="1000665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16658" y="1600200"/>
            <a:ext cx="628650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45308" y="2573935"/>
            <a:ext cx="139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-12c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715993" y="4694207"/>
            <a:ext cx="698740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14733" y="4694207"/>
            <a:ext cx="810882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24354" y="4694207"/>
            <a:ext cx="812681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25615" y="4739451"/>
            <a:ext cx="698739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7035" y="4739451"/>
            <a:ext cx="698739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81000" y="1484332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Terms:  </a:t>
            </a:r>
            <a:r>
              <a:rPr lang="en-US" altLang="en-US" sz="3200" dirty="0" smtClean="0"/>
              <a:t>A number, a ____________________ or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product of a number and a variable.</a:t>
            </a:r>
          </a:p>
          <a:p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Like Terms:  </a:t>
            </a:r>
            <a:r>
              <a:rPr lang="en-US" altLang="en-US" sz="3200" dirty="0" smtClean="0"/>
              <a:t>Have the same ________________ </a:t>
            </a:r>
          </a:p>
          <a:p>
            <a:pPr>
              <a:buNone/>
            </a:pPr>
            <a:r>
              <a:rPr lang="en-US" altLang="en-US" sz="3200" dirty="0" smtClean="0"/>
              <a:t>or the </a:t>
            </a:r>
            <a:r>
              <a:rPr lang="en-US" altLang="en-US" sz="3200" dirty="0"/>
              <a:t>same ________________ </a:t>
            </a:r>
            <a:r>
              <a:rPr lang="en-US" altLang="en-US" sz="3200" dirty="0" smtClean="0"/>
              <a:t>factors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Coefficient: </a:t>
            </a:r>
            <a:r>
              <a:rPr lang="en-US" altLang="en-US" sz="3200" dirty="0" smtClean="0"/>
              <a:t>the _______________ in front of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variable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04972" y="1276322"/>
            <a:ext cx="2064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variable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24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– One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831317" cy="5257800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>
                <a:latin typeface="+mj-lt"/>
              </a:rPr>
              <a:t>-13c + c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	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>
                <a:latin typeface="+mj-lt"/>
              </a:rPr>
              <a:t>2)  2x + 3x – 2 + 4x + 5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514350" indent="-514350">
              <a:buFont typeface="Arial" charset="0"/>
              <a:buAutoNum type="arabicParenR"/>
              <a:defRPr/>
            </a:pPr>
            <a:endParaRPr lang="en-US" dirty="0">
              <a:latin typeface="+mj-lt"/>
            </a:endParaRP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715992" y="1600200"/>
            <a:ext cx="1000665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16658" y="1600200"/>
            <a:ext cx="628650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45308" y="2573935"/>
            <a:ext cx="139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-12c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715993" y="4694207"/>
            <a:ext cx="698740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14733" y="4694207"/>
            <a:ext cx="810882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24354" y="4694207"/>
            <a:ext cx="812681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25615" y="4739451"/>
            <a:ext cx="698739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7035" y="4739451"/>
            <a:ext cx="698739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2346" y="5668731"/>
            <a:ext cx="1845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9x + 3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78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– One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831317" cy="5257800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>
                <a:latin typeface="+mj-lt"/>
              </a:rPr>
              <a:t>-13c + c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	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>
                <a:latin typeface="+mj-lt"/>
              </a:rPr>
              <a:t>2)  2x + 3x – 2 + 4x + 5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Simplify ___________</a:t>
            </a:r>
            <a:endParaRPr lang="en-US" sz="3600" dirty="0" smtClean="0">
              <a:latin typeface="+mj-lt"/>
            </a:endParaRPr>
          </a:p>
          <a:p>
            <a:pPr marL="514350" indent="-514350">
              <a:buFont typeface="Arial" charset="0"/>
              <a:buAutoNum type="arabicParenR"/>
              <a:defRPr/>
            </a:pPr>
            <a:endParaRPr lang="en-US" dirty="0">
              <a:latin typeface="+mj-lt"/>
            </a:endParaRP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715992" y="1600200"/>
            <a:ext cx="1000665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16658" y="1600200"/>
            <a:ext cx="628650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45308" y="2573935"/>
            <a:ext cx="139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-12c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715993" y="4694207"/>
            <a:ext cx="698740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14733" y="4694207"/>
            <a:ext cx="810882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24354" y="4694207"/>
            <a:ext cx="812681" cy="58228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25615" y="4739451"/>
            <a:ext cx="698739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7035" y="4739451"/>
            <a:ext cx="698739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2346" y="5668731"/>
            <a:ext cx="1845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9x + 3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9383" y="2573935"/>
            <a:ext cx="3910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Again, notice the grouping using shapes…  This, along with including the + or – will make your life MUCH EASIER.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>
          <a:xfrm>
            <a:off x="175363" y="1825625"/>
            <a:ext cx="8884553" cy="4351338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3)	0.3f  – f + 10 + 0.7f + 3f – 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Simplify 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AutoNum type="arabicParenR"/>
            </a:pPr>
            <a:endParaRPr lang="en-US" alt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4670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>
          <a:xfrm>
            <a:off x="175363" y="1825625"/>
            <a:ext cx="8884553" cy="4351338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3)	0.3f  – f + 10 + 0.7f + 3f – 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Simplify 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AutoNum type="arabicParenR"/>
            </a:pPr>
            <a:endParaRPr lang="en-US" alt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1069675" y="1825626"/>
            <a:ext cx="931653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01329" y="1825624"/>
            <a:ext cx="698740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77923" y="1825624"/>
            <a:ext cx="1275231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41695" y="1825623"/>
            <a:ext cx="789313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17673" y="1863215"/>
            <a:ext cx="760250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31008" y="1868752"/>
            <a:ext cx="760250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>
          <a:xfrm>
            <a:off x="175363" y="1825625"/>
            <a:ext cx="8884553" cy="4351338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3)	0.3f  – f + 10 + 0.7f + 3f – 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Simplify 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AutoNum type="arabicParenR"/>
            </a:pPr>
            <a:endParaRPr lang="en-US" alt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1069675" y="1825626"/>
            <a:ext cx="931653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01329" y="1825624"/>
            <a:ext cx="698740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77923" y="1825624"/>
            <a:ext cx="1275231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41695" y="1825623"/>
            <a:ext cx="789313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17673" y="1863215"/>
            <a:ext cx="760250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31008" y="1868752"/>
            <a:ext cx="760250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67958" y="4001294"/>
            <a:ext cx="175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3f + 6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1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>
          <a:xfrm>
            <a:off x="175363" y="1825625"/>
            <a:ext cx="8884553" cy="4351338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4)	m – </a:t>
            </a:r>
            <a:r>
              <a:rPr lang="en-US" altLang="en-US" sz="3600" dirty="0" smtClean="0">
                <a:ea typeface="Cambria Math" panose="02040503050406030204" pitchFamily="18" charset="0"/>
                <a:cs typeface="Cambria Math" panose="02040503050406030204" pitchFamily="18" charset="0"/>
              </a:rPr>
              <a:t>⅖ – 5m + ⅙ </a:t>
            </a: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Simplify 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34250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>
          <a:xfrm>
            <a:off x="175363" y="1825625"/>
            <a:ext cx="8884553" cy="4351338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4)	m – </a:t>
            </a:r>
            <a:r>
              <a:rPr lang="en-US" altLang="en-US" sz="3600" dirty="0" smtClean="0">
                <a:ea typeface="Cambria Math" panose="02040503050406030204" pitchFamily="18" charset="0"/>
                <a:cs typeface="Cambria Math" panose="02040503050406030204" pitchFamily="18" charset="0"/>
              </a:rPr>
              <a:t>⅖ – 5m + ⅙ </a:t>
            </a: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Simplify 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1069676" y="1825626"/>
            <a:ext cx="526212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97327" y="1844422"/>
            <a:ext cx="760250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88632" y="3915029"/>
            <a:ext cx="2929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-4m – </a:t>
            </a:r>
            <a:r>
              <a:rPr lang="en-US" sz="5400" b="0" cap="none" spc="0" baseline="30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en-US" sz="5400" b="0" cap="none" spc="0" baseline="-25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  <a:endParaRPr lang="en-US" sz="5400" b="0" cap="none" spc="0" baseline="-25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2374162" y="1820997"/>
            <a:ext cx="1024795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98958" y="1858589"/>
            <a:ext cx="760250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Content Placeholder 2"/>
          <p:cNvSpPr>
            <a:spLocks noGrp="1"/>
          </p:cNvSpPr>
          <p:nvPr>
            <p:ph idx="1"/>
          </p:nvPr>
        </p:nvSpPr>
        <p:spPr>
          <a:xfrm>
            <a:off x="317326" y="868471"/>
            <a:ext cx="862625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600" dirty="0" smtClean="0"/>
              <a:t>5)           3f²  – f + 10 + 2f² + f – 4		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 smtClean="0"/>
              <a:t>Simplify _____________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30259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Content Placeholder 2"/>
          <p:cNvSpPr>
            <a:spLocks noGrp="1"/>
          </p:cNvSpPr>
          <p:nvPr>
            <p:ph idx="1"/>
          </p:nvPr>
        </p:nvSpPr>
        <p:spPr>
          <a:xfrm>
            <a:off x="317326" y="868471"/>
            <a:ext cx="862625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600" dirty="0" smtClean="0"/>
              <a:t>5)           3f²  – f + 10 + 2f² + f – 4		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 smtClean="0"/>
              <a:t>Simplify _____________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5" name="Oval 4"/>
          <p:cNvSpPr/>
          <p:nvPr/>
        </p:nvSpPr>
        <p:spPr>
          <a:xfrm>
            <a:off x="1802921" y="1091754"/>
            <a:ext cx="700743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856" y="1110550"/>
            <a:ext cx="659665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4395" y="1091754"/>
            <a:ext cx="994805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1" y="1107095"/>
            <a:ext cx="577970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3174521" y="1009291"/>
            <a:ext cx="859874" cy="698739"/>
          </a:xfrm>
          <a:prstGeom prst="hex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5617264" y="1003622"/>
            <a:ext cx="800789" cy="698739"/>
          </a:xfrm>
          <a:prstGeom prst="hex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Content Placeholder 2"/>
          <p:cNvSpPr>
            <a:spLocks noGrp="1"/>
          </p:cNvSpPr>
          <p:nvPr>
            <p:ph idx="1"/>
          </p:nvPr>
        </p:nvSpPr>
        <p:spPr>
          <a:xfrm>
            <a:off x="317326" y="868471"/>
            <a:ext cx="862625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600" dirty="0" smtClean="0"/>
              <a:t>5)           3f²  – f + 10 + 2f² + f – 4		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 smtClean="0"/>
              <a:t>Simplify _____________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5" name="Oval 4"/>
          <p:cNvSpPr/>
          <p:nvPr/>
        </p:nvSpPr>
        <p:spPr>
          <a:xfrm>
            <a:off x="1802921" y="1091754"/>
            <a:ext cx="700743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856" y="1110550"/>
            <a:ext cx="659665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78895" y="3354313"/>
            <a:ext cx="1991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5f</a:t>
            </a:r>
            <a:r>
              <a:rPr lang="en-US" sz="5400" b="0" cap="none" spc="0" baseline="30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+ 6</a:t>
            </a:r>
            <a:endParaRPr lang="en-US" sz="5400" b="0" cap="none" spc="0" baseline="-25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034395" y="1091754"/>
            <a:ext cx="994805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1" y="1107095"/>
            <a:ext cx="577970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3174521" y="1009291"/>
            <a:ext cx="859874" cy="698739"/>
          </a:xfrm>
          <a:prstGeom prst="hex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5617264" y="1003622"/>
            <a:ext cx="800789" cy="698739"/>
          </a:xfrm>
          <a:prstGeom prst="hex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81000" y="1484332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Terms:  </a:t>
            </a:r>
            <a:r>
              <a:rPr lang="en-US" altLang="en-US" sz="3200" dirty="0" smtClean="0"/>
              <a:t>A number, a ____________________ or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product of a number and a variable.</a:t>
            </a:r>
          </a:p>
          <a:p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Like Terms:  </a:t>
            </a:r>
            <a:r>
              <a:rPr lang="en-US" altLang="en-US" sz="3200" dirty="0" smtClean="0"/>
              <a:t>Have the same ________________ </a:t>
            </a:r>
          </a:p>
          <a:p>
            <a:pPr>
              <a:buNone/>
            </a:pPr>
            <a:r>
              <a:rPr lang="en-US" altLang="en-US" sz="3200" dirty="0" smtClean="0"/>
              <a:t>or the </a:t>
            </a:r>
            <a:r>
              <a:rPr lang="en-US" altLang="en-US" sz="3200" dirty="0"/>
              <a:t>same ________________ </a:t>
            </a:r>
            <a:r>
              <a:rPr lang="en-US" altLang="en-US" sz="3200" dirty="0" smtClean="0"/>
              <a:t>factors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Coefficient: </a:t>
            </a:r>
            <a:r>
              <a:rPr lang="en-US" altLang="en-US" sz="3200" dirty="0" smtClean="0"/>
              <a:t>the _______________ in front of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variable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04972" y="1276322"/>
            <a:ext cx="2064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variable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4187" y="2999127"/>
            <a:ext cx="2064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variable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82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Content Placeholder 2"/>
          <p:cNvSpPr>
            <a:spLocks noGrp="1"/>
          </p:cNvSpPr>
          <p:nvPr>
            <p:ph idx="1"/>
          </p:nvPr>
        </p:nvSpPr>
        <p:spPr>
          <a:xfrm>
            <a:off x="317326" y="868471"/>
            <a:ext cx="862625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600" dirty="0" smtClean="0"/>
              <a:t>6)     -a² – </a:t>
            </a:r>
            <a:r>
              <a:rPr lang="en-US" altLang="en-US" sz="3600" dirty="0" smtClean="0">
                <a:ea typeface="Cambria Math" panose="02040503050406030204" pitchFamily="18" charset="0"/>
                <a:cs typeface="Cambria Math" panose="02040503050406030204" pitchFamily="18" charset="0"/>
              </a:rPr>
              <a:t>½ – 5a² + ⅙ – 2a  </a:t>
            </a:r>
            <a:endParaRPr lang="en-US" altLang="en-US" sz="36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 smtClean="0"/>
              <a:t>Simplify _____________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35631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Content Placeholder 2"/>
          <p:cNvSpPr>
            <a:spLocks noGrp="1"/>
          </p:cNvSpPr>
          <p:nvPr>
            <p:ph idx="1"/>
          </p:nvPr>
        </p:nvSpPr>
        <p:spPr>
          <a:xfrm>
            <a:off x="317326" y="868471"/>
            <a:ext cx="862625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600" dirty="0" smtClean="0"/>
              <a:t>6)     -a² – </a:t>
            </a:r>
            <a:r>
              <a:rPr lang="en-US" altLang="en-US" sz="3600" dirty="0" smtClean="0">
                <a:ea typeface="Cambria Math" panose="02040503050406030204" pitchFamily="18" charset="0"/>
                <a:cs typeface="Cambria Math" panose="02040503050406030204" pitchFamily="18" charset="0"/>
              </a:rPr>
              <a:t>½ – 5a² + ⅙ – 2a  </a:t>
            </a:r>
            <a:endParaRPr lang="en-US" altLang="en-US" sz="36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200" dirty="0" smtClean="0"/>
              <a:t>Simplify </a:t>
            </a:r>
            <a:r>
              <a:rPr lang="en-US" altLang="en-US" sz="3200" dirty="0"/>
              <a:t>_____________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5" name="Oval 4"/>
          <p:cNvSpPr/>
          <p:nvPr/>
        </p:nvSpPr>
        <p:spPr>
          <a:xfrm>
            <a:off x="1182079" y="1118550"/>
            <a:ext cx="700743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82822" y="1137346"/>
            <a:ext cx="659665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4364966" y="1033873"/>
            <a:ext cx="859874" cy="698739"/>
          </a:xfrm>
          <a:prstGeom prst="hex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44751" y="1118549"/>
            <a:ext cx="1160550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05301" y="1137345"/>
            <a:ext cx="659665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Content Placeholder 2"/>
          <p:cNvSpPr>
            <a:spLocks noGrp="1"/>
          </p:cNvSpPr>
          <p:nvPr>
            <p:ph idx="1"/>
          </p:nvPr>
        </p:nvSpPr>
        <p:spPr>
          <a:xfrm>
            <a:off x="317326" y="868471"/>
            <a:ext cx="862625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600" dirty="0" smtClean="0"/>
              <a:t>6)     -a² – </a:t>
            </a:r>
            <a:r>
              <a:rPr lang="en-US" altLang="en-US" sz="3600" dirty="0" smtClean="0">
                <a:ea typeface="Cambria Math" panose="02040503050406030204" pitchFamily="18" charset="0"/>
                <a:cs typeface="Cambria Math" panose="02040503050406030204" pitchFamily="18" charset="0"/>
              </a:rPr>
              <a:t>½ – 5a² + ⅙ – 2a  </a:t>
            </a:r>
            <a:endParaRPr lang="en-US" altLang="en-US" sz="36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200" dirty="0" smtClean="0"/>
              <a:t>Simplify </a:t>
            </a:r>
            <a:r>
              <a:rPr lang="en-US" altLang="en-US" sz="3200" dirty="0"/>
              <a:t>_____________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5" name="Oval 4"/>
          <p:cNvSpPr/>
          <p:nvPr/>
        </p:nvSpPr>
        <p:spPr>
          <a:xfrm>
            <a:off x="1182079" y="1118550"/>
            <a:ext cx="700743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82822" y="1137346"/>
            <a:ext cx="659665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68840" y="3345686"/>
            <a:ext cx="4049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-6a</a:t>
            </a:r>
            <a:r>
              <a:rPr lang="en-US" sz="5400" b="0" cap="none" spc="0" baseline="30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2a – </a:t>
            </a:r>
            <a:r>
              <a:rPr lang="en-US" sz="5400" b="0" cap="none" spc="0" baseline="30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en-US" sz="5400" b="0" cap="none" spc="0" baseline="-25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baseline="-25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Hexagon 7"/>
          <p:cNvSpPr/>
          <p:nvPr/>
        </p:nvSpPr>
        <p:spPr>
          <a:xfrm>
            <a:off x="4364966" y="1033873"/>
            <a:ext cx="859874" cy="698739"/>
          </a:xfrm>
          <a:prstGeom prst="hex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44751" y="1118549"/>
            <a:ext cx="1160550" cy="5293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05301" y="1137345"/>
            <a:ext cx="659665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553494" y="753433"/>
            <a:ext cx="7886700" cy="1325563"/>
          </a:xfrm>
        </p:spPr>
        <p:txBody>
          <a:bodyPr/>
          <a:lstStyle/>
          <a:p>
            <a:r>
              <a:rPr lang="en-US" altLang="en-US" smtClean="0"/>
              <a:t>Examples – Two or More Variables or Variable Factors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553494" y="2213932"/>
            <a:ext cx="7886700" cy="435133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r>
              <a:rPr lang="en-US" altLang="en-US" dirty="0" smtClean="0"/>
              <a:t>0.3a  – b + 0.9a + 3b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/>
              <a:t>Simplify _____________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14304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553494" y="753433"/>
            <a:ext cx="7886700" cy="1325563"/>
          </a:xfrm>
        </p:spPr>
        <p:txBody>
          <a:bodyPr/>
          <a:lstStyle/>
          <a:p>
            <a:r>
              <a:rPr lang="en-US" altLang="en-US" smtClean="0"/>
              <a:t>Examples – Two or More Variables or Variable Factors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553494" y="2213932"/>
            <a:ext cx="7886700" cy="435133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r>
              <a:rPr lang="en-US" altLang="en-US" dirty="0" smtClean="0"/>
              <a:t>0.3a  – b + 0.9a + 3b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/>
              <a:t>Simplify _____________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1087188" y="2145093"/>
            <a:ext cx="750238" cy="57222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37426" y="2194139"/>
            <a:ext cx="559573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96999" y="2153923"/>
            <a:ext cx="1027688" cy="57222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4687" y="2194139"/>
            <a:ext cx="664234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553494" y="753433"/>
            <a:ext cx="7886700" cy="1325563"/>
          </a:xfrm>
        </p:spPr>
        <p:txBody>
          <a:bodyPr/>
          <a:lstStyle/>
          <a:p>
            <a:r>
              <a:rPr lang="en-US" altLang="en-US" smtClean="0"/>
              <a:t>Examples – Two or More Variables or Variable Factors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553494" y="2213932"/>
            <a:ext cx="7886700" cy="435133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r>
              <a:rPr lang="en-US" altLang="en-US" dirty="0" smtClean="0"/>
              <a:t>0.3a  – b + 0.9a + 3b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/>
              <a:t>Simplify _____________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1087188" y="2145093"/>
            <a:ext cx="750238" cy="57222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37426" y="2194139"/>
            <a:ext cx="559573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17212" y="3979270"/>
            <a:ext cx="19046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1.2a + 2b</a:t>
            </a:r>
            <a:endParaRPr lang="en-US" sz="3600" b="0" cap="none" spc="0" baseline="-25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2396999" y="2153923"/>
            <a:ext cx="1027688" cy="57222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4687" y="2194139"/>
            <a:ext cx="664234" cy="491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2)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>
          <a:xfrm>
            <a:off x="628650" y="156888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5400" dirty="0" smtClean="0"/>
              <a:t>8f – 2t + 3f + 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5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5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5942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2)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>
          <a:xfrm>
            <a:off x="628650" y="156888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5400" dirty="0" smtClean="0"/>
              <a:t>8f – 2t + 3f + 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5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5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560976" y="1505172"/>
            <a:ext cx="819249" cy="87571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14763" y="1508505"/>
            <a:ext cx="1130029" cy="87238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44792" y="1505171"/>
            <a:ext cx="1319842" cy="87571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67835" y="1508504"/>
            <a:ext cx="790429" cy="87238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2)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>
          <a:xfrm>
            <a:off x="628650" y="156888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5400" dirty="0" smtClean="0"/>
              <a:t>8f – 2t + 3f + 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5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5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560976" y="1505172"/>
            <a:ext cx="819249" cy="87571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14763" y="1508505"/>
            <a:ext cx="1130029" cy="87238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59308" y="3591537"/>
            <a:ext cx="14895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11f – t </a:t>
            </a:r>
            <a:endParaRPr lang="en-US" sz="3600" b="0" cap="none" spc="0" baseline="-25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2544792" y="1505171"/>
            <a:ext cx="1319842" cy="87571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67835" y="1508504"/>
            <a:ext cx="790429" cy="87238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>
          <a:xfrm>
            <a:off x="457200" y="988620"/>
            <a:ext cx="8686800" cy="1020762"/>
          </a:xfrm>
        </p:spPr>
        <p:txBody>
          <a:bodyPr/>
          <a:lstStyle/>
          <a:p>
            <a:pPr algn="l"/>
            <a:r>
              <a:rPr lang="en-US" altLang="en-US" dirty="0" smtClean="0"/>
              <a:t>Examples:  Products of Two Variables</a:t>
            </a:r>
          </a:p>
        </p:txBody>
      </p:sp>
      <p:sp>
        <p:nvSpPr>
          <p:cNvPr id="1280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1)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3x + 2xy – 2.6x + 7xy + 7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16782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81000" y="1484332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Terms:  </a:t>
            </a:r>
            <a:r>
              <a:rPr lang="en-US" altLang="en-US" sz="3200" dirty="0" smtClean="0"/>
              <a:t>A number, a ____________________ or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product of a number and a variable.</a:t>
            </a:r>
          </a:p>
          <a:p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Like Terms:  </a:t>
            </a:r>
            <a:r>
              <a:rPr lang="en-US" altLang="en-US" sz="3200" dirty="0" smtClean="0"/>
              <a:t>Have the same ________________ </a:t>
            </a:r>
          </a:p>
          <a:p>
            <a:pPr>
              <a:buNone/>
            </a:pPr>
            <a:r>
              <a:rPr lang="en-US" altLang="en-US" sz="3200" dirty="0" smtClean="0"/>
              <a:t>or the </a:t>
            </a:r>
            <a:r>
              <a:rPr lang="en-US" altLang="en-US" sz="3200" dirty="0"/>
              <a:t>same ________________ </a:t>
            </a:r>
            <a:r>
              <a:rPr lang="en-US" altLang="en-US" sz="3200" dirty="0" smtClean="0"/>
              <a:t>factors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Coefficient: </a:t>
            </a:r>
            <a:r>
              <a:rPr lang="en-US" altLang="en-US" sz="3200" dirty="0" smtClean="0"/>
              <a:t>the _______________ in front of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variable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04972" y="1276322"/>
            <a:ext cx="2064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variable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4187" y="2999127"/>
            <a:ext cx="2064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variable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8364" y="3559343"/>
            <a:ext cx="2064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variable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10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>
          <a:xfrm>
            <a:off x="457200" y="988620"/>
            <a:ext cx="8686800" cy="1020762"/>
          </a:xfrm>
        </p:spPr>
        <p:txBody>
          <a:bodyPr/>
          <a:lstStyle/>
          <a:p>
            <a:pPr algn="l"/>
            <a:r>
              <a:rPr lang="en-US" altLang="en-US" dirty="0" smtClean="0"/>
              <a:t>Examples:  Products of Two Variables</a:t>
            </a:r>
          </a:p>
        </p:txBody>
      </p:sp>
      <p:sp>
        <p:nvSpPr>
          <p:cNvPr id="1280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1)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3x + 2xy – 2.6x + 7xy + 7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628650" y="2298803"/>
            <a:ext cx="640261" cy="6169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68911" y="2331420"/>
            <a:ext cx="997929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80789" y="4736146"/>
            <a:ext cx="35718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9xy + 0.4x + 7</a:t>
            </a:r>
            <a:endParaRPr lang="en-US" sz="4800" b="0" cap="none" spc="0" baseline="-25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2266840" y="2298802"/>
            <a:ext cx="1235485" cy="6169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2325" y="2327666"/>
            <a:ext cx="997929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gular Pentagon 1"/>
          <p:cNvSpPr/>
          <p:nvPr/>
        </p:nvSpPr>
        <p:spPr>
          <a:xfrm>
            <a:off x="4500254" y="2158261"/>
            <a:ext cx="813618" cy="754949"/>
          </a:xfrm>
          <a:prstGeom prst="pent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628650" y="891219"/>
            <a:ext cx="7886700" cy="1325563"/>
          </a:xfrm>
        </p:spPr>
        <p:txBody>
          <a:bodyPr/>
          <a:lstStyle/>
          <a:p>
            <a:pPr algn="l"/>
            <a:r>
              <a:rPr lang="en-US" altLang="en-US" dirty="0" smtClean="0"/>
              <a:t> 2)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1317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400" dirty="0" smtClean="0"/>
              <a:t>3ab – a – 7 + 5ab + 5a + 4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44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44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4400" dirty="0" smtClean="0"/>
              <a:t>Simplify _____________________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4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342554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628650" y="891219"/>
            <a:ext cx="7886700" cy="1325563"/>
          </a:xfrm>
        </p:spPr>
        <p:txBody>
          <a:bodyPr/>
          <a:lstStyle/>
          <a:p>
            <a:pPr algn="l"/>
            <a:r>
              <a:rPr lang="en-US" altLang="en-US" dirty="0" smtClean="0"/>
              <a:t> 2)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1317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400" dirty="0" smtClean="0"/>
              <a:t>3ab – a – 7 + 5ab + 5a + 4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44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44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4400" dirty="0" smtClean="0"/>
              <a:t>Simplify _____________________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4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594145" y="2138920"/>
            <a:ext cx="829213" cy="6169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23358" y="2150268"/>
            <a:ext cx="595223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gular Pentagon 8"/>
          <p:cNvSpPr/>
          <p:nvPr/>
        </p:nvSpPr>
        <p:spPr>
          <a:xfrm>
            <a:off x="2018581" y="2095611"/>
            <a:ext cx="670248" cy="621917"/>
          </a:xfrm>
          <a:prstGeom prst="pent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29030" y="2138919"/>
            <a:ext cx="1063076" cy="6169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09357" y="2150267"/>
            <a:ext cx="819511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gular Pentagon 11"/>
          <p:cNvSpPr/>
          <p:nvPr/>
        </p:nvSpPr>
        <p:spPr>
          <a:xfrm>
            <a:off x="4528868" y="2093879"/>
            <a:ext cx="670248" cy="621917"/>
          </a:xfrm>
          <a:prstGeom prst="pent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628650" y="891219"/>
            <a:ext cx="7886700" cy="1325563"/>
          </a:xfrm>
        </p:spPr>
        <p:txBody>
          <a:bodyPr/>
          <a:lstStyle/>
          <a:p>
            <a:pPr algn="l"/>
            <a:r>
              <a:rPr lang="en-US" altLang="en-US" dirty="0" smtClean="0"/>
              <a:t> 2)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1317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400" dirty="0" smtClean="0"/>
              <a:t>3ab – a – 7 + 5ab + 5a + 4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44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44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4400" dirty="0" smtClean="0"/>
              <a:t>Simplify _____________________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4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594145" y="2138920"/>
            <a:ext cx="829213" cy="6169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23358" y="2150268"/>
            <a:ext cx="595223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24791" y="4339331"/>
            <a:ext cx="33457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8ab + 4a – 3 </a:t>
            </a:r>
            <a:endParaRPr lang="en-US" sz="4800" b="0" cap="none" spc="0" baseline="-25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gular Pentagon 8"/>
          <p:cNvSpPr/>
          <p:nvPr/>
        </p:nvSpPr>
        <p:spPr>
          <a:xfrm>
            <a:off x="2018581" y="2095611"/>
            <a:ext cx="670248" cy="621917"/>
          </a:xfrm>
          <a:prstGeom prst="pent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29030" y="2138919"/>
            <a:ext cx="1063076" cy="6169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09357" y="2150267"/>
            <a:ext cx="819511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gular Pentagon 11"/>
          <p:cNvSpPr/>
          <p:nvPr/>
        </p:nvSpPr>
        <p:spPr>
          <a:xfrm>
            <a:off x="4528868" y="2093879"/>
            <a:ext cx="670248" cy="621917"/>
          </a:xfrm>
          <a:prstGeom prst="pent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>
          <a:xfrm>
            <a:off x="628650" y="928797"/>
            <a:ext cx="7886700" cy="1325563"/>
          </a:xfrm>
        </p:spPr>
        <p:txBody>
          <a:bodyPr/>
          <a:lstStyle/>
          <a:p>
            <a:pPr algn="l"/>
            <a:r>
              <a:rPr lang="en-US" altLang="en-US" dirty="0" smtClean="0"/>
              <a:t>3)</a:t>
            </a: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000" dirty="0" smtClean="0"/>
              <a:t>3ab + 4b – 3.5ab + ab - 5b + b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12581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>
          <a:xfrm>
            <a:off x="628650" y="928797"/>
            <a:ext cx="7886700" cy="1325563"/>
          </a:xfrm>
        </p:spPr>
        <p:txBody>
          <a:bodyPr/>
          <a:lstStyle/>
          <a:p>
            <a:pPr algn="l"/>
            <a:r>
              <a:rPr lang="en-US" altLang="en-US" dirty="0" smtClean="0"/>
              <a:t>3)</a:t>
            </a: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000" dirty="0" smtClean="0"/>
              <a:t>3ab + 4b – 3.5ab + ab - 5b + b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594145" y="2270540"/>
            <a:ext cx="949984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78634" y="2313920"/>
            <a:ext cx="953577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32212" y="2270540"/>
            <a:ext cx="1634345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6556" y="2270540"/>
            <a:ext cx="988083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9145" y="2313919"/>
            <a:ext cx="881436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05086" y="2313919"/>
            <a:ext cx="683903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>
          <a:xfrm>
            <a:off x="628650" y="928797"/>
            <a:ext cx="7886700" cy="1325563"/>
          </a:xfrm>
        </p:spPr>
        <p:txBody>
          <a:bodyPr/>
          <a:lstStyle/>
          <a:p>
            <a:pPr algn="l"/>
            <a:r>
              <a:rPr lang="en-US" altLang="en-US" dirty="0" smtClean="0"/>
              <a:t>3)</a:t>
            </a: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000" dirty="0" smtClean="0"/>
              <a:t>3ab + 4b – 3.5ab + ab - 5b + b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594145" y="2270540"/>
            <a:ext cx="949984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78634" y="2313920"/>
            <a:ext cx="953577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05642" y="4339331"/>
            <a:ext cx="1584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0.5ab</a:t>
            </a:r>
            <a:endParaRPr lang="en-US" sz="4800" b="0" cap="none" spc="0" baseline="-25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32212" y="2270540"/>
            <a:ext cx="1634345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6556" y="2270540"/>
            <a:ext cx="988083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9145" y="2313919"/>
            <a:ext cx="881436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05086" y="2313919"/>
            <a:ext cx="683903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457200" y="602960"/>
            <a:ext cx="7886700" cy="1325563"/>
          </a:xfrm>
        </p:spPr>
        <p:txBody>
          <a:bodyPr/>
          <a:lstStyle/>
          <a:p>
            <a:pPr algn="l"/>
            <a:r>
              <a:rPr lang="en-US" altLang="en-US" dirty="0" smtClean="0"/>
              <a:t>4)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000" dirty="0" smtClean="0"/>
              <a:t>3xy + y - ¼x + </a:t>
            </a:r>
            <a:r>
              <a:rPr lang="en-US" altLang="en-US" sz="4000" dirty="0" err="1" smtClean="0"/>
              <a:t>xy</a:t>
            </a:r>
            <a:r>
              <a:rPr lang="en-US" altLang="en-US" sz="4000" dirty="0" smtClean="0"/>
              <a:t> + 6x + ½y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13884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457200" y="602960"/>
            <a:ext cx="7886700" cy="1325563"/>
          </a:xfrm>
        </p:spPr>
        <p:txBody>
          <a:bodyPr/>
          <a:lstStyle/>
          <a:p>
            <a:pPr algn="l"/>
            <a:r>
              <a:rPr lang="en-US" altLang="en-US" dirty="0" smtClean="0"/>
              <a:t>4)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000" dirty="0" smtClean="0"/>
              <a:t>3xy + y - ¼x + </a:t>
            </a:r>
            <a:r>
              <a:rPr lang="en-US" altLang="en-US" sz="4000" dirty="0" err="1" smtClean="0"/>
              <a:t>xy</a:t>
            </a:r>
            <a:r>
              <a:rPr lang="en-US" altLang="en-US" sz="4000" dirty="0" smtClean="0"/>
              <a:t> + 6x + ½y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378485" y="1995454"/>
            <a:ext cx="949984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28469" y="2038834"/>
            <a:ext cx="698739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8477" y="1995454"/>
            <a:ext cx="949984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83493" y="2038833"/>
            <a:ext cx="982469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gular Pentagon 10"/>
          <p:cNvSpPr/>
          <p:nvPr/>
        </p:nvSpPr>
        <p:spPr>
          <a:xfrm>
            <a:off x="3870345" y="1928523"/>
            <a:ext cx="1013148" cy="737999"/>
          </a:xfrm>
          <a:prstGeom prst="pent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gular Pentagon 11"/>
          <p:cNvSpPr/>
          <p:nvPr/>
        </p:nvSpPr>
        <p:spPr>
          <a:xfrm>
            <a:off x="2030185" y="1928440"/>
            <a:ext cx="1028487" cy="737999"/>
          </a:xfrm>
          <a:prstGeom prst="pent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457200" y="602960"/>
            <a:ext cx="7886700" cy="1325563"/>
          </a:xfrm>
        </p:spPr>
        <p:txBody>
          <a:bodyPr/>
          <a:lstStyle/>
          <a:p>
            <a:pPr algn="l"/>
            <a:r>
              <a:rPr lang="en-US" altLang="en-US" dirty="0" smtClean="0"/>
              <a:t>4)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4000" dirty="0" smtClean="0"/>
              <a:t>3xy + y - ¼x + </a:t>
            </a:r>
            <a:r>
              <a:rPr lang="en-US" altLang="en-US" sz="4000" dirty="0" err="1" smtClean="0"/>
              <a:t>xy</a:t>
            </a:r>
            <a:r>
              <a:rPr lang="en-US" altLang="en-US" sz="4000" dirty="0" smtClean="0"/>
              <a:t> + 6x + ½y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Simplify 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378485" y="1995454"/>
            <a:ext cx="949984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28469" y="2038834"/>
            <a:ext cx="698739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5196" y="4192682"/>
            <a:ext cx="46907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4xy + 5</a:t>
            </a:r>
            <a:r>
              <a:rPr lang="en-US" sz="4800" b="0" cap="none" spc="0" baseline="30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48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en-US" sz="4800" b="0" cap="none" spc="0" baseline="-25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48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+ 1</a:t>
            </a:r>
            <a:r>
              <a:rPr lang="en-US" sz="4800" b="0" cap="none" spc="0" baseline="30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n-US" sz="48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en-US" sz="4800" b="0" cap="none" spc="0" baseline="-25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48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en-US" sz="4800" b="0" cap="none" spc="0" baseline="-25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2898477" y="1995454"/>
            <a:ext cx="949984" cy="6710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83493" y="2038833"/>
            <a:ext cx="982469" cy="58430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gular Pentagon 10"/>
          <p:cNvSpPr/>
          <p:nvPr/>
        </p:nvSpPr>
        <p:spPr>
          <a:xfrm>
            <a:off x="3870345" y="1928523"/>
            <a:ext cx="1013148" cy="737999"/>
          </a:xfrm>
          <a:prstGeom prst="pent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gular Pentagon 11"/>
          <p:cNvSpPr/>
          <p:nvPr/>
        </p:nvSpPr>
        <p:spPr>
          <a:xfrm>
            <a:off x="2030185" y="1928440"/>
            <a:ext cx="1028487" cy="737999"/>
          </a:xfrm>
          <a:prstGeom prst="pent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81000" y="1484332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Terms:  </a:t>
            </a:r>
            <a:r>
              <a:rPr lang="en-US" altLang="en-US" sz="3200" dirty="0" smtClean="0"/>
              <a:t>A number, a ____________________ or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product of a number and a variable.</a:t>
            </a:r>
          </a:p>
          <a:p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Like Terms:  </a:t>
            </a:r>
            <a:r>
              <a:rPr lang="en-US" altLang="en-US" sz="3200" dirty="0" smtClean="0"/>
              <a:t>Have the same ________________ </a:t>
            </a:r>
          </a:p>
          <a:p>
            <a:pPr>
              <a:buNone/>
            </a:pPr>
            <a:r>
              <a:rPr lang="en-US" altLang="en-US" sz="3200" dirty="0" smtClean="0"/>
              <a:t>or the </a:t>
            </a:r>
            <a:r>
              <a:rPr lang="en-US" altLang="en-US" sz="3200" dirty="0"/>
              <a:t>same ________________ </a:t>
            </a:r>
            <a:r>
              <a:rPr lang="en-US" altLang="en-US" sz="3200" dirty="0" smtClean="0"/>
              <a:t>factors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/>
              <a:t>Coefficient: </a:t>
            </a:r>
            <a:r>
              <a:rPr lang="en-US" altLang="en-US" sz="3200" dirty="0" smtClean="0"/>
              <a:t>the _______________ in front of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/>
              <a:t>the variable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04972" y="1276322"/>
            <a:ext cx="2064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variable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4187" y="2999127"/>
            <a:ext cx="2064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variable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8364" y="3559343"/>
            <a:ext cx="2064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variable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61463" y="4704345"/>
            <a:ext cx="20361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number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79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>
          <a:xfrm>
            <a:off x="457200" y="440588"/>
            <a:ext cx="7886700" cy="1325563"/>
          </a:xfrm>
        </p:spPr>
        <p:txBody>
          <a:bodyPr/>
          <a:lstStyle/>
          <a:p>
            <a:r>
              <a:rPr lang="en-US" altLang="en-US" dirty="0" smtClean="0"/>
              <a:t>Test Examples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091113"/>
          </a:xfrm>
        </p:spPr>
        <p:txBody>
          <a:bodyPr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dirty="0"/>
              <a:t>W</a:t>
            </a:r>
            <a:r>
              <a:rPr lang="en-US" sz="2800" dirty="0" smtClean="0"/>
              <a:t>hich of the following are equivalent to the following expression: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dirty="0" smtClean="0"/>
              <a:t>	2a – 4b + (-3a) + 9b – (-4a) + 6b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Select ALL that apply. 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9a + 19b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3a + 11b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19a + 9b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(6a – 3a) + (15b – 4b) 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11b + 3a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(2 – 3 + 4 + 6)a + (-4 + 9 + 6)b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36122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>
          <a:xfrm>
            <a:off x="457200" y="440588"/>
            <a:ext cx="7886700" cy="1325563"/>
          </a:xfrm>
        </p:spPr>
        <p:txBody>
          <a:bodyPr/>
          <a:lstStyle/>
          <a:p>
            <a:r>
              <a:rPr lang="en-US" altLang="en-US" dirty="0" smtClean="0"/>
              <a:t>Test Examples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091113"/>
          </a:xfrm>
        </p:spPr>
        <p:txBody>
          <a:bodyPr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dirty="0"/>
              <a:t>W</a:t>
            </a:r>
            <a:r>
              <a:rPr lang="en-US" sz="2800" dirty="0" smtClean="0"/>
              <a:t>hich of the following are equivalent to the following expression: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dirty="0" smtClean="0"/>
              <a:t>	2a – 4b + (-3a) + 9b – (-4a) + 6b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Select ALL that apply. 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9a + 19b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3a + 11b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19a + 9b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(6a – 3a) + (15b – 4b) 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11b + 3a</a:t>
            </a:r>
          </a:p>
          <a:p>
            <a:pPr marL="228600" indent="-228600">
              <a:buFont typeface="Arial" panose="020B0604020202020204" pitchFamily="34" charset="0"/>
              <a:buAutoNum type="alphaUcPeriod"/>
              <a:defRPr/>
            </a:pPr>
            <a:r>
              <a:rPr lang="en-US" sz="2800" dirty="0" smtClean="0"/>
              <a:t>(2 – 3 + 4 + 6)a + (-4 + 9 + 6)b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Oval 1"/>
          <p:cNvSpPr/>
          <p:nvPr/>
        </p:nvSpPr>
        <p:spPr>
          <a:xfrm>
            <a:off x="457200" y="3970751"/>
            <a:ext cx="1672225" cy="538619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621" y="5009870"/>
            <a:ext cx="4152379" cy="538619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5510370"/>
            <a:ext cx="1672225" cy="538619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3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5550237"/>
          </a:xfrm>
        </p:spPr>
        <p:txBody>
          <a:bodyPr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 smtClean="0"/>
              <a:t>2)  Select all that apply.  Which of the following are equivalent to:</a:t>
            </a:r>
          </a:p>
          <a:p>
            <a:pPr>
              <a:defRPr/>
            </a:pPr>
            <a:endParaRPr lang="en-US" altLang="en-US" sz="32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2xy + 3x – 2x – 5 + </a:t>
            </a:r>
            <a:r>
              <a:rPr lang="en-US" altLang="en-US" sz="3200" dirty="0" err="1" smtClean="0"/>
              <a:t>xy</a:t>
            </a:r>
            <a:endParaRPr lang="en-US" altLang="en-US" sz="3200" dirty="0" smtClean="0"/>
          </a:p>
          <a:p>
            <a:pPr>
              <a:defRPr/>
            </a:pPr>
            <a:endParaRPr lang="en-US" altLang="en-US" sz="32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A. </a:t>
            </a:r>
            <a:r>
              <a:rPr lang="en-US" altLang="en-US" sz="3200" dirty="0" err="1" smtClean="0"/>
              <a:t>xy</a:t>
            </a:r>
            <a:r>
              <a:rPr lang="en-US" altLang="en-US" sz="3200" dirty="0" smtClean="0"/>
              <a:t> + 5x + 5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B. </a:t>
            </a:r>
            <a:r>
              <a:rPr lang="en-US" altLang="en-US" sz="3200" dirty="0" err="1" smtClean="0"/>
              <a:t>xy</a:t>
            </a:r>
            <a:r>
              <a:rPr lang="en-US" altLang="en-US" sz="3200" dirty="0" smtClean="0"/>
              <a:t> – x – 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C. 3xy + x – 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D. 3xy + x + 5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E. 3xy + 1x – 5 </a:t>
            </a:r>
            <a:endParaRPr lang="en-US" alt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33176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3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5550237"/>
          </a:xfrm>
        </p:spPr>
        <p:txBody>
          <a:bodyPr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 smtClean="0"/>
              <a:t>2)  Select all that apply.  Which of the following are equivalent to:</a:t>
            </a:r>
          </a:p>
          <a:p>
            <a:pPr>
              <a:defRPr/>
            </a:pPr>
            <a:endParaRPr lang="en-US" altLang="en-US" sz="32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2xy + 3x – 2x – 5 + </a:t>
            </a:r>
            <a:r>
              <a:rPr lang="en-US" altLang="en-US" sz="3200" dirty="0" err="1" smtClean="0"/>
              <a:t>xy</a:t>
            </a:r>
            <a:endParaRPr lang="en-US" altLang="en-US" sz="3200" dirty="0" smtClean="0"/>
          </a:p>
          <a:p>
            <a:pPr>
              <a:defRPr/>
            </a:pPr>
            <a:endParaRPr lang="en-US" altLang="en-US" sz="32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A. </a:t>
            </a:r>
            <a:r>
              <a:rPr lang="en-US" altLang="en-US" sz="3200" dirty="0" err="1" smtClean="0"/>
              <a:t>xy</a:t>
            </a:r>
            <a:r>
              <a:rPr lang="en-US" altLang="en-US" sz="3200" dirty="0" smtClean="0"/>
              <a:t> + 5x + 5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B. </a:t>
            </a:r>
            <a:r>
              <a:rPr lang="en-US" altLang="en-US" sz="3200" dirty="0" err="1" smtClean="0"/>
              <a:t>xy</a:t>
            </a:r>
            <a:r>
              <a:rPr lang="en-US" altLang="en-US" sz="3200" dirty="0" smtClean="0"/>
              <a:t> – x – 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C. 3xy + x – 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D. 3xy + x + 5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E. 3xy + 1x – 5 </a:t>
            </a:r>
            <a:endParaRPr lang="en-US" alt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Oval 5"/>
          <p:cNvSpPr/>
          <p:nvPr/>
        </p:nvSpPr>
        <p:spPr>
          <a:xfrm>
            <a:off x="1258866" y="4659682"/>
            <a:ext cx="2749463" cy="538619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58866" y="5751534"/>
            <a:ext cx="2749463" cy="538619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OAA Example</a:t>
            </a:r>
          </a:p>
        </p:txBody>
      </p:sp>
      <p:sp>
        <p:nvSpPr>
          <p:cNvPr id="134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mtClean="0"/>
              <a:t>3)  Adam and Shelby are shopping in a town that has a 5% tax.  Adam says the final price of any item can be found by the expression p + 0.05p, where p is the original price.  Shelby says the price of any item can be found by the expression 1.05p.  Who is correct?  Explain.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20924339">
            <a:off x="168435" y="4337320"/>
            <a:ext cx="88538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i="1" dirty="0" smtClean="0">
                <a:solidFill>
                  <a:srgbClr val="FF0000"/>
                </a:solidFill>
              </a:rPr>
              <a:t>(Not in your notes…  Try it anyway.)</a:t>
            </a:r>
          </a:p>
        </p:txBody>
      </p:sp>
    </p:spTree>
    <p:extLst>
      <p:ext uri="{BB962C8B-B14F-4D97-AF65-F5344CB8AC3E}">
        <p14:creationId xmlns:p14="http://schemas.microsoft.com/office/powerpoint/2010/main" val="24989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OAA Example</a:t>
            </a:r>
          </a:p>
        </p:txBody>
      </p:sp>
      <p:sp>
        <p:nvSpPr>
          <p:cNvPr id="134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3)  Adam and Shelby are shopping in a town that has a 5% tax.  Adam says the final price of any item can be found by the expression p + 0.05p, where p is the original price.  Shelby says the price of any item can be found by the expression 1.05p.  Who is correct?  Explain.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They are both correct because the expressions are equivalent.  If you combine like terms, they simplify to say the same thing.  p + 0.05p = 1.05p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23254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AIR Example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187890" y="1417638"/>
            <a:ext cx="892912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>
              <a:spcBef>
                <a:spcPct val="0"/>
              </a:spcBef>
              <a:buFontTx/>
              <a:buAutoNum type="arabicParenR" startAt="3"/>
            </a:pPr>
            <a:r>
              <a:rPr lang="en-US" altLang="en-US" sz="4000" dirty="0" smtClean="0">
                <a:solidFill>
                  <a:srgbClr val="000000"/>
                </a:solidFill>
                <a:latin typeface="Open Sans"/>
              </a:rPr>
              <a:t>Enter </a:t>
            </a:r>
            <a:r>
              <a:rPr lang="en-US" altLang="en-US" sz="4000" dirty="0">
                <a:solidFill>
                  <a:srgbClr val="000000"/>
                </a:solidFill>
                <a:latin typeface="Open Sans"/>
              </a:rPr>
              <a:t>the value of n so the expression </a:t>
            </a:r>
            <a:r>
              <a:rPr lang="en-US" altLang="en-US" sz="4000" dirty="0" smtClean="0">
                <a:solidFill>
                  <a:srgbClr val="FF0000"/>
                </a:solidFill>
                <a:latin typeface="Arial" panose="020B0604020202020204" pitchFamily="34" charset="0"/>
              </a:rPr>
              <a:t>(-</a:t>
            </a:r>
            <a:r>
              <a:rPr lang="en-US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y + 5.3) + </a:t>
            </a:r>
            <a:r>
              <a:rPr lang="en-US" altLang="en-US" sz="4000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7.2y – 9)</a:t>
            </a:r>
            <a:r>
              <a:rPr lang="en-US" altLang="en-US" sz="4000" dirty="0">
                <a:solidFill>
                  <a:srgbClr val="000000"/>
                </a:solidFill>
                <a:latin typeface="Open Sans"/>
              </a:rPr>
              <a:t> is equivalent to </a:t>
            </a:r>
            <a:r>
              <a:rPr lang="en-US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6.2y + n</a:t>
            </a:r>
            <a:r>
              <a:rPr lang="en-US" altLang="en-US" sz="4000" dirty="0">
                <a:latin typeface="Arial" panose="020B0604020202020204" pitchFamily="34" charset="0"/>
              </a:rPr>
              <a:t>.  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19391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AIR Example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187890" y="1417638"/>
            <a:ext cx="892912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>
              <a:spcBef>
                <a:spcPct val="0"/>
              </a:spcBef>
              <a:buFontTx/>
              <a:buAutoNum type="arabicParenR" startAt="3"/>
            </a:pPr>
            <a:r>
              <a:rPr lang="en-US" altLang="en-US" sz="4000" dirty="0" smtClean="0">
                <a:solidFill>
                  <a:srgbClr val="000000"/>
                </a:solidFill>
                <a:latin typeface="Open Sans"/>
              </a:rPr>
              <a:t>Enter </a:t>
            </a:r>
            <a:r>
              <a:rPr lang="en-US" altLang="en-US" sz="4000" dirty="0">
                <a:solidFill>
                  <a:srgbClr val="000000"/>
                </a:solidFill>
                <a:latin typeface="Open Sans"/>
              </a:rPr>
              <a:t>the value of n so the expression </a:t>
            </a:r>
            <a:r>
              <a:rPr lang="en-US" altLang="en-US" sz="4000" dirty="0" smtClean="0">
                <a:solidFill>
                  <a:srgbClr val="FF0000"/>
                </a:solidFill>
                <a:latin typeface="Arial" panose="020B0604020202020204" pitchFamily="34" charset="0"/>
              </a:rPr>
              <a:t>(-</a:t>
            </a:r>
            <a:r>
              <a:rPr lang="en-US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y + 5.3) + </a:t>
            </a:r>
            <a:r>
              <a:rPr lang="en-US" altLang="en-US" sz="4000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7.2y – 9)</a:t>
            </a:r>
            <a:r>
              <a:rPr lang="en-US" altLang="en-US" sz="4000" dirty="0">
                <a:solidFill>
                  <a:srgbClr val="000000"/>
                </a:solidFill>
                <a:latin typeface="Open Sans"/>
              </a:rPr>
              <a:t> is equivalent to </a:t>
            </a:r>
            <a:r>
              <a:rPr lang="en-US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6.2y + n</a:t>
            </a:r>
            <a:r>
              <a:rPr lang="en-US" altLang="en-US" sz="4000" dirty="0">
                <a:latin typeface="Arial" panose="020B0604020202020204" pitchFamily="34" charset="0"/>
              </a:rPr>
              <a:t>.  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361077" y="3571185"/>
            <a:ext cx="83981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combining like terms…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6.2y – 3.7</a:t>
            </a:r>
          </a:p>
          <a:p>
            <a:pPr algn="ctr"/>
            <a:r>
              <a:rPr lang="en-US" sz="5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So…  n = -3.7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5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4"/>
          <p:cNvSpPr>
            <a:spLocks noChangeArrowheads="1"/>
          </p:cNvSpPr>
          <p:nvPr/>
        </p:nvSpPr>
        <p:spPr bwMode="auto">
          <a:xfrm>
            <a:off x="304800" y="832981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4)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Enter the value of n so the expression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(-3y + 2.5) + (9.5y – 10)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 is equivalent to 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6.5y + n</a:t>
            </a:r>
            <a:r>
              <a:rPr lang="en-US" altLang="en-US" sz="2800" dirty="0">
                <a:latin typeface="Arial" panose="020B0604020202020204" pitchFamily="34" charset="0"/>
              </a:rPr>
              <a:t>.</a:t>
            </a:r>
            <a:r>
              <a:rPr lang="en-US" altLang="en-US" sz="2000" dirty="0">
                <a:latin typeface="Arial" panose="020B0604020202020204" pitchFamily="34" charset="0"/>
              </a:rPr>
              <a:t>  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506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4"/>
          <p:cNvSpPr>
            <a:spLocks noChangeArrowheads="1"/>
          </p:cNvSpPr>
          <p:nvPr/>
        </p:nvSpPr>
        <p:spPr bwMode="auto">
          <a:xfrm>
            <a:off x="304800" y="832981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4)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Enter the value of n so the expression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(-3y + 2.5) + (9.5y – 10)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 is equivalent to 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6.5y + n</a:t>
            </a:r>
            <a:r>
              <a:rPr lang="en-US" altLang="en-US" sz="2800" dirty="0">
                <a:latin typeface="Arial" panose="020B0604020202020204" pitchFamily="34" charset="0"/>
              </a:rPr>
              <a:t>.</a:t>
            </a:r>
            <a:r>
              <a:rPr lang="en-US" altLang="en-US" sz="2000" dirty="0">
                <a:latin typeface="Arial" panose="020B0604020202020204" pitchFamily="34" charset="0"/>
              </a:rPr>
              <a:t>  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61077" y="3571185"/>
            <a:ext cx="83981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combining like terms…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6.5y – 7.5</a:t>
            </a:r>
          </a:p>
          <a:p>
            <a:pPr algn="ctr"/>
            <a:r>
              <a:rPr lang="en-US" sz="5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So…  n = -7.5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3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1293312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531312"/>
            <a:ext cx="0" cy="6248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740" name="TextBox 9"/>
          <p:cNvSpPr txBox="1">
            <a:spLocks noChangeArrowheads="1"/>
          </p:cNvSpPr>
          <p:nvPr/>
        </p:nvSpPr>
        <p:spPr bwMode="auto">
          <a:xfrm>
            <a:off x="839243" y="704350"/>
            <a:ext cx="392643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7030A0"/>
                </a:solidFill>
                <a:latin typeface="Snap ITC" panose="04040A07060A02020202" pitchFamily="82" charset="0"/>
              </a:rPr>
              <a:t>Like Terms</a:t>
            </a:r>
          </a:p>
        </p:txBody>
      </p:sp>
      <p:sp>
        <p:nvSpPr>
          <p:cNvPr id="116741" name="TextBox 10"/>
          <p:cNvSpPr txBox="1">
            <a:spLocks noChangeArrowheads="1"/>
          </p:cNvSpPr>
          <p:nvPr/>
        </p:nvSpPr>
        <p:spPr bwMode="auto">
          <a:xfrm>
            <a:off x="4672207" y="758325"/>
            <a:ext cx="4335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B050"/>
                </a:solidFill>
                <a:latin typeface="Snap ITC" panose="04040A07060A02020202" pitchFamily="82" charset="0"/>
              </a:rPr>
              <a:t>Not Like Terms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2998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Be sure to </a:t>
            </a:r>
            <a:r>
              <a:rPr lang="en-US" altLang="en-US" dirty="0" smtClean="0">
                <a:solidFill>
                  <a:srgbClr val="0070C0"/>
                </a:solidFill>
              </a:rPr>
              <a:t>keep your notes for tomorrow’s class</a:t>
            </a:r>
            <a:r>
              <a:rPr lang="en-US" altLang="en-US" dirty="0" smtClean="0"/>
              <a:t>.  You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will need them for a graded assignment on Edulastic.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You may now ask for a </a:t>
            </a:r>
            <a:r>
              <a:rPr lang="en-US" altLang="en-US" dirty="0" smtClean="0">
                <a:solidFill>
                  <a:srgbClr val="0070C0"/>
                </a:solidFill>
              </a:rPr>
              <a:t>Simplifying Expressions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Homework (A)</a:t>
            </a:r>
            <a:r>
              <a:rPr lang="en-US" altLang="en-US" dirty="0" smtClean="0"/>
              <a:t> worksheet from the teacher.  </a:t>
            </a:r>
            <a:r>
              <a:rPr lang="en-US" altLang="en-US" dirty="0" smtClean="0">
                <a:solidFill>
                  <a:srgbClr val="0070C0"/>
                </a:solidFill>
              </a:rPr>
              <a:t>This is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homework</a:t>
            </a:r>
            <a:r>
              <a:rPr lang="en-US" altLang="en-US" dirty="0" smtClean="0"/>
              <a:t> if you do not finish.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dirty="0" smtClean="0"/>
          </a:p>
        </p:txBody>
      </p:sp>
      <p:sp>
        <p:nvSpPr>
          <p:cNvPr id="137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you finish with extra time…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14253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1293312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531312"/>
            <a:ext cx="0" cy="6248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740" name="TextBox 9"/>
          <p:cNvSpPr txBox="1">
            <a:spLocks noChangeArrowheads="1"/>
          </p:cNvSpPr>
          <p:nvPr/>
        </p:nvSpPr>
        <p:spPr bwMode="auto">
          <a:xfrm>
            <a:off x="839243" y="704350"/>
            <a:ext cx="392643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7030A0"/>
                </a:solidFill>
                <a:latin typeface="Snap ITC" panose="04040A07060A02020202" pitchFamily="82" charset="0"/>
              </a:rPr>
              <a:t>Like Terms</a:t>
            </a:r>
          </a:p>
        </p:txBody>
      </p:sp>
      <p:sp>
        <p:nvSpPr>
          <p:cNvPr id="116741" name="TextBox 10"/>
          <p:cNvSpPr txBox="1">
            <a:spLocks noChangeArrowheads="1"/>
          </p:cNvSpPr>
          <p:nvPr/>
        </p:nvSpPr>
        <p:spPr bwMode="auto">
          <a:xfrm>
            <a:off x="4672207" y="758325"/>
            <a:ext cx="4335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B050"/>
                </a:solidFill>
                <a:latin typeface="Snap ITC" panose="04040A07060A02020202" pitchFamily="82" charset="0"/>
              </a:rPr>
              <a:t>Not Like Terms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/>
              <a:t>I can identify like terms and simplify expressions.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851" y="1725131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2x and 3x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1257" y="1725131"/>
            <a:ext cx="3438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2x and 3y</a:t>
            </a:r>
          </a:p>
        </p:txBody>
      </p:sp>
    </p:spTree>
    <p:extLst>
      <p:ext uri="{BB962C8B-B14F-4D97-AF65-F5344CB8AC3E}">
        <p14:creationId xmlns:p14="http://schemas.microsoft.com/office/powerpoint/2010/main" val="7698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2248</Words>
  <Application>Microsoft Office PowerPoint</Application>
  <PresentationFormat>On-screen Show (4:3)</PresentationFormat>
  <Paragraphs>539</Paragraphs>
  <Slides>80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8" baseType="lpstr">
      <vt:lpstr>Arial</vt:lpstr>
      <vt:lpstr>Calibri</vt:lpstr>
      <vt:lpstr>Calibri Light</vt:lpstr>
      <vt:lpstr>Cambria Math</vt:lpstr>
      <vt:lpstr>Open Sans</vt:lpstr>
      <vt:lpstr>Snap ITC</vt:lpstr>
      <vt:lpstr>Wingdings 3</vt:lpstr>
      <vt:lpstr>Office Theme</vt:lpstr>
      <vt:lpstr>Learning Target:</vt:lpstr>
      <vt:lpstr>Learning Target: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 – One Variable</vt:lpstr>
      <vt:lpstr>Examples – One Variable</vt:lpstr>
      <vt:lpstr>Examples – One Variable</vt:lpstr>
      <vt:lpstr>Examples – One Variable</vt:lpstr>
      <vt:lpstr>Examples – One Variable</vt:lpstr>
      <vt:lpstr>Examples – One Variable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 – Two or More Variables or Variable Factors</vt:lpstr>
      <vt:lpstr>Examples – Two or More Variables or Variable Factors</vt:lpstr>
      <vt:lpstr>Examples – Two or More Variables or Variable Factors</vt:lpstr>
      <vt:lpstr>2)</vt:lpstr>
      <vt:lpstr>2)</vt:lpstr>
      <vt:lpstr>2)</vt:lpstr>
      <vt:lpstr>Examples:  Products of Two Variables</vt:lpstr>
      <vt:lpstr>Examples:  Products of Two Variables</vt:lpstr>
      <vt:lpstr> 2)</vt:lpstr>
      <vt:lpstr> 2)</vt:lpstr>
      <vt:lpstr> 2)</vt:lpstr>
      <vt:lpstr>3)</vt:lpstr>
      <vt:lpstr>3)</vt:lpstr>
      <vt:lpstr>3)</vt:lpstr>
      <vt:lpstr>4)</vt:lpstr>
      <vt:lpstr>4)</vt:lpstr>
      <vt:lpstr>4)</vt:lpstr>
      <vt:lpstr>Test Examples</vt:lpstr>
      <vt:lpstr>Test Examples</vt:lpstr>
      <vt:lpstr>PowerPoint Presentation</vt:lpstr>
      <vt:lpstr>PowerPoint Presentation</vt:lpstr>
      <vt:lpstr>OAA Example</vt:lpstr>
      <vt:lpstr>OAA Example</vt:lpstr>
      <vt:lpstr>AIR Example</vt:lpstr>
      <vt:lpstr>AIR Example</vt:lpstr>
      <vt:lpstr>PowerPoint Presentation</vt:lpstr>
      <vt:lpstr>PowerPoint Presentation</vt:lpstr>
      <vt:lpstr>If you finish with extra time…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Hale</dc:creator>
  <cp:lastModifiedBy>Jason Hale</cp:lastModifiedBy>
  <cp:revision>30</cp:revision>
  <dcterms:created xsi:type="dcterms:W3CDTF">2017-10-17T17:38:10Z</dcterms:created>
  <dcterms:modified xsi:type="dcterms:W3CDTF">2019-09-29T01:23:21Z</dcterms:modified>
</cp:coreProperties>
</file>