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6" r:id="rId3"/>
    <p:sldId id="303" r:id="rId4"/>
    <p:sldId id="304" r:id="rId5"/>
    <p:sldId id="305" r:id="rId6"/>
    <p:sldId id="306" r:id="rId7"/>
    <p:sldId id="307" r:id="rId8"/>
    <p:sldId id="277" r:id="rId9"/>
    <p:sldId id="308" r:id="rId10"/>
    <p:sldId id="309" r:id="rId11"/>
    <p:sldId id="310" r:id="rId12"/>
    <p:sldId id="311" r:id="rId13"/>
    <p:sldId id="278" r:id="rId14"/>
    <p:sldId id="279" r:id="rId15"/>
    <p:sldId id="312" r:id="rId16"/>
    <p:sldId id="280" r:id="rId17"/>
    <p:sldId id="281" r:id="rId18"/>
    <p:sldId id="313" r:id="rId19"/>
    <p:sldId id="314" r:id="rId20"/>
    <p:sldId id="315" r:id="rId21"/>
    <p:sldId id="316" r:id="rId22"/>
    <p:sldId id="282" r:id="rId23"/>
    <p:sldId id="317" r:id="rId24"/>
    <p:sldId id="283" r:id="rId25"/>
    <p:sldId id="318" r:id="rId26"/>
    <p:sldId id="284" r:id="rId27"/>
    <p:sldId id="285" r:id="rId28"/>
    <p:sldId id="319" r:id="rId29"/>
    <p:sldId id="286" r:id="rId30"/>
    <p:sldId id="320" r:id="rId31"/>
    <p:sldId id="287" r:id="rId32"/>
    <p:sldId id="321" r:id="rId33"/>
    <p:sldId id="288" r:id="rId34"/>
    <p:sldId id="289" r:id="rId35"/>
    <p:sldId id="323" r:id="rId36"/>
    <p:sldId id="324" r:id="rId37"/>
    <p:sldId id="293" r:id="rId38"/>
    <p:sldId id="294" r:id="rId39"/>
    <p:sldId id="327" r:id="rId40"/>
    <p:sldId id="325" r:id="rId41"/>
    <p:sldId id="326" r:id="rId42"/>
    <p:sldId id="295" r:id="rId43"/>
    <p:sldId id="328" r:id="rId44"/>
    <p:sldId id="296" r:id="rId45"/>
    <p:sldId id="329" r:id="rId46"/>
    <p:sldId id="297" r:id="rId47"/>
    <p:sldId id="330" r:id="rId48"/>
    <p:sldId id="331" r:id="rId49"/>
    <p:sldId id="298" r:id="rId50"/>
    <p:sldId id="299" r:id="rId51"/>
    <p:sldId id="332" r:id="rId52"/>
    <p:sldId id="335" r:id="rId53"/>
    <p:sldId id="302" r:id="rId54"/>
    <p:sldId id="300" r:id="rId55"/>
    <p:sldId id="333" r:id="rId56"/>
    <p:sldId id="334" r:id="rId57"/>
    <p:sldId id="301"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133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CB9E70-81BB-4DE5-A4DA-BB38C87C2325}"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4B66D-AA3C-44D8-84E1-F335F80D3CCF}" type="slidenum">
              <a:rPr lang="en-US" smtClean="0"/>
              <a:t>‹#›</a:t>
            </a:fld>
            <a:endParaRPr lang="en-US"/>
          </a:p>
        </p:txBody>
      </p:sp>
    </p:spTree>
    <p:extLst>
      <p:ext uri="{BB962C8B-B14F-4D97-AF65-F5344CB8AC3E}">
        <p14:creationId xmlns:p14="http://schemas.microsoft.com/office/powerpoint/2010/main" val="451436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CB9E70-81BB-4DE5-A4DA-BB38C87C2325}"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4B66D-AA3C-44D8-84E1-F335F80D3CCF}" type="slidenum">
              <a:rPr lang="en-US" smtClean="0"/>
              <a:t>‹#›</a:t>
            </a:fld>
            <a:endParaRPr lang="en-US"/>
          </a:p>
        </p:txBody>
      </p:sp>
    </p:spTree>
    <p:extLst>
      <p:ext uri="{BB962C8B-B14F-4D97-AF65-F5344CB8AC3E}">
        <p14:creationId xmlns:p14="http://schemas.microsoft.com/office/powerpoint/2010/main" val="3982492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CB9E70-81BB-4DE5-A4DA-BB38C87C2325}"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4B66D-AA3C-44D8-84E1-F335F80D3CCF}" type="slidenum">
              <a:rPr lang="en-US" smtClean="0"/>
              <a:t>‹#›</a:t>
            </a:fld>
            <a:endParaRPr lang="en-US"/>
          </a:p>
        </p:txBody>
      </p:sp>
    </p:spTree>
    <p:extLst>
      <p:ext uri="{BB962C8B-B14F-4D97-AF65-F5344CB8AC3E}">
        <p14:creationId xmlns:p14="http://schemas.microsoft.com/office/powerpoint/2010/main" val="16524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CB9E70-81BB-4DE5-A4DA-BB38C87C2325}"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4B66D-AA3C-44D8-84E1-F335F80D3CCF}" type="slidenum">
              <a:rPr lang="en-US" smtClean="0"/>
              <a:t>‹#›</a:t>
            </a:fld>
            <a:endParaRPr lang="en-US"/>
          </a:p>
        </p:txBody>
      </p:sp>
    </p:spTree>
    <p:extLst>
      <p:ext uri="{BB962C8B-B14F-4D97-AF65-F5344CB8AC3E}">
        <p14:creationId xmlns:p14="http://schemas.microsoft.com/office/powerpoint/2010/main" val="282611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CB9E70-81BB-4DE5-A4DA-BB38C87C2325}"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4B66D-AA3C-44D8-84E1-F335F80D3CCF}" type="slidenum">
              <a:rPr lang="en-US" smtClean="0"/>
              <a:t>‹#›</a:t>
            </a:fld>
            <a:endParaRPr lang="en-US"/>
          </a:p>
        </p:txBody>
      </p:sp>
    </p:spTree>
    <p:extLst>
      <p:ext uri="{BB962C8B-B14F-4D97-AF65-F5344CB8AC3E}">
        <p14:creationId xmlns:p14="http://schemas.microsoft.com/office/powerpoint/2010/main" val="154544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CB9E70-81BB-4DE5-A4DA-BB38C87C2325}"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4B66D-AA3C-44D8-84E1-F335F80D3CCF}" type="slidenum">
              <a:rPr lang="en-US" smtClean="0"/>
              <a:t>‹#›</a:t>
            </a:fld>
            <a:endParaRPr lang="en-US"/>
          </a:p>
        </p:txBody>
      </p:sp>
    </p:spTree>
    <p:extLst>
      <p:ext uri="{BB962C8B-B14F-4D97-AF65-F5344CB8AC3E}">
        <p14:creationId xmlns:p14="http://schemas.microsoft.com/office/powerpoint/2010/main" val="133523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CB9E70-81BB-4DE5-A4DA-BB38C87C2325}"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4B66D-AA3C-44D8-84E1-F335F80D3CCF}" type="slidenum">
              <a:rPr lang="en-US" smtClean="0"/>
              <a:t>‹#›</a:t>
            </a:fld>
            <a:endParaRPr lang="en-US"/>
          </a:p>
        </p:txBody>
      </p:sp>
    </p:spTree>
    <p:extLst>
      <p:ext uri="{BB962C8B-B14F-4D97-AF65-F5344CB8AC3E}">
        <p14:creationId xmlns:p14="http://schemas.microsoft.com/office/powerpoint/2010/main" val="86039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CB9E70-81BB-4DE5-A4DA-BB38C87C2325}"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4B66D-AA3C-44D8-84E1-F335F80D3CCF}" type="slidenum">
              <a:rPr lang="en-US" smtClean="0"/>
              <a:t>‹#›</a:t>
            </a:fld>
            <a:endParaRPr lang="en-US"/>
          </a:p>
        </p:txBody>
      </p:sp>
    </p:spTree>
    <p:extLst>
      <p:ext uri="{BB962C8B-B14F-4D97-AF65-F5344CB8AC3E}">
        <p14:creationId xmlns:p14="http://schemas.microsoft.com/office/powerpoint/2010/main" val="3986630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B9E70-81BB-4DE5-A4DA-BB38C87C2325}"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4B66D-AA3C-44D8-84E1-F335F80D3CCF}" type="slidenum">
              <a:rPr lang="en-US" smtClean="0"/>
              <a:t>‹#›</a:t>
            </a:fld>
            <a:endParaRPr lang="en-US"/>
          </a:p>
        </p:txBody>
      </p:sp>
    </p:spTree>
    <p:extLst>
      <p:ext uri="{BB962C8B-B14F-4D97-AF65-F5344CB8AC3E}">
        <p14:creationId xmlns:p14="http://schemas.microsoft.com/office/powerpoint/2010/main" val="304561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CB9E70-81BB-4DE5-A4DA-BB38C87C2325}"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4B66D-AA3C-44D8-84E1-F335F80D3CCF}" type="slidenum">
              <a:rPr lang="en-US" smtClean="0"/>
              <a:t>‹#›</a:t>
            </a:fld>
            <a:endParaRPr lang="en-US"/>
          </a:p>
        </p:txBody>
      </p:sp>
    </p:spTree>
    <p:extLst>
      <p:ext uri="{BB962C8B-B14F-4D97-AF65-F5344CB8AC3E}">
        <p14:creationId xmlns:p14="http://schemas.microsoft.com/office/powerpoint/2010/main" val="2025924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CB9E70-81BB-4DE5-A4DA-BB38C87C2325}"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4B66D-AA3C-44D8-84E1-F335F80D3CCF}" type="slidenum">
              <a:rPr lang="en-US" smtClean="0"/>
              <a:t>‹#›</a:t>
            </a:fld>
            <a:endParaRPr lang="en-US"/>
          </a:p>
        </p:txBody>
      </p:sp>
    </p:spTree>
    <p:extLst>
      <p:ext uri="{BB962C8B-B14F-4D97-AF65-F5344CB8AC3E}">
        <p14:creationId xmlns:p14="http://schemas.microsoft.com/office/powerpoint/2010/main" val="287793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B9E70-81BB-4DE5-A4DA-BB38C87C2325}" type="datetimeFigureOut">
              <a:rPr lang="en-US" smtClean="0"/>
              <a:t>12/9/2019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4B66D-AA3C-44D8-84E1-F335F80D3CCF}" type="slidenum">
              <a:rPr lang="en-US" smtClean="0"/>
              <a:t>‹#›</a:t>
            </a:fld>
            <a:endParaRPr lang="en-US"/>
          </a:p>
        </p:txBody>
      </p:sp>
    </p:spTree>
    <p:extLst>
      <p:ext uri="{BB962C8B-B14F-4D97-AF65-F5344CB8AC3E}">
        <p14:creationId xmlns:p14="http://schemas.microsoft.com/office/powerpoint/2010/main" val="1039738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Title 1"/>
          <p:cNvSpPr>
            <a:spLocks noGrp="1"/>
          </p:cNvSpPr>
          <p:nvPr>
            <p:ph type="title"/>
          </p:nvPr>
        </p:nvSpPr>
        <p:spPr>
          <a:xfrm>
            <a:off x="628650" y="1203326"/>
            <a:ext cx="7886700" cy="1325563"/>
          </a:xfrm>
        </p:spPr>
        <p:txBody>
          <a:bodyPr>
            <a:normAutofit/>
          </a:bodyPr>
          <a:lstStyle/>
          <a:p>
            <a:pPr algn="l"/>
            <a:r>
              <a:rPr lang="en-US" altLang="en-US" sz="4800" b="1" dirty="0" smtClean="0"/>
              <a:t>Learning Target:</a:t>
            </a:r>
          </a:p>
        </p:txBody>
      </p:sp>
      <p:sp>
        <p:nvSpPr>
          <p:cNvPr id="382979" name="Content Placeholder 2"/>
          <p:cNvSpPr>
            <a:spLocks noGrp="1"/>
          </p:cNvSpPr>
          <p:nvPr>
            <p:ph idx="1"/>
          </p:nvPr>
        </p:nvSpPr>
        <p:spPr>
          <a:xfrm>
            <a:off x="628650" y="2663825"/>
            <a:ext cx="7886700" cy="2593975"/>
          </a:xfrm>
        </p:spPr>
        <p:txBody>
          <a:bodyPr>
            <a:normAutofit/>
          </a:bodyPr>
          <a:lstStyle/>
          <a:p>
            <a:pPr marL="0" indent="0">
              <a:buNone/>
            </a:pPr>
            <a:r>
              <a:rPr lang="en-US" dirty="0"/>
              <a:t>I can </a:t>
            </a:r>
            <a:r>
              <a:rPr lang="en-US" b="1" dirty="0" smtClean="0"/>
              <a:t>write</a:t>
            </a:r>
            <a:r>
              <a:rPr lang="en-US" dirty="0" smtClean="0"/>
              <a:t>,</a:t>
            </a:r>
            <a:r>
              <a:rPr lang="en-US" b="1" dirty="0" smtClean="0"/>
              <a:t> compare</a:t>
            </a:r>
            <a:r>
              <a:rPr lang="en-US" dirty="0" smtClean="0"/>
              <a:t>, and </a:t>
            </a:r>
            <a:r>
              <a:rPr lang="en-US" b="1" dirty="0" smtClean="0"/>
              <a:t>analyze ratios</a:t>
            </a:r>
            <a:r>
              <a:rPr lang="en-US" dirty="0" smtClean="0"/>
              <a:t>.</a:t>
            </a:r>
            <a:endParaRPr lang="en-US" dirty="0"/>
          </a:p>
        </p:txBody>
      </p:sp>
      <p:sp>
        <p:nvSpPr>
          <p:cNvPr id="4" name="Rectangle 3"/>
          <p:cNvSpPr/>
          <p:nvPr/>
        </p:nvSpPr>
        <p:spPr>
          <a:xfrm>
            <a:off x="0" y="0"/>
            <a:ext cx="9144000" cy="6858000"/>
          </a:xfrm>
          <a:prstGeom prst="rect">
            <a:avLst/>
          </a:prstGeom>
          <a:noFill/>
          <a:ln w="38100">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p:cNvSpPr/>
          <p:nvPr/>
        </p:nvSpPr>
        <p:spPr>
          <a:xfrm>
            <a:off x="152400" y="152400"/>
            <a:ext cx="8833945" cy="6532179"/>
          </a:xfrm>
          <a:prstGeom prst="rect">
            <a:avLst/>
          </a:prstGeom>
          <a:noFill/>
          <a:ln w="38100">
            <a:solidFill>
              <a:schemeClr val="accent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331076" y="338850"/>
            <a:ext cx="8497614" cy="6156543"/>
          </a:xfrm>
          <a:prstGeom prst="rect">
            <a:avLst/>
          </a:prstGeom>
          <a:noFill/>
          <a:ln w="38100">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4260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628650" y="1825625"/>
            <a:ext cx="8210550" cy="4351338"/>
          </a:xfrm>
        </p:spPr>
        <p:txBody>
          <a:bodyPr>
            <a:normAutofit fontScale="92500" lnSpcReduction="10000"/>
          </a:bodyPr>
          <a:lstStyle/>
          <a:p>
            <a:pPr marL="0" indent="0">
              <a:buNone/>
            </a:pPr>
            <a:r>
              <a:rPr lang="en-US" dirty="0"/>
              <a:t>There are 7 basketball players, 8 volleyball players, 12 football players, and 9 tennis players at an athletic event</a:t>
            </a:r>
            <a:r>
              <a:rPr lang="en-US" dirty="0" smtClean="0"/>
              <a:t>.</a:t>
            </a:r>
          </a:p>
          <a:p>
            <a:pPr marL="0" indent="0">
              <a:buNone/>
            </a:pPr>
            <a:endParaRPr lang="en-US" dirty="0"/>
          </a:p>
          <a:p>
            <a:pPr marL="0" indent="0">
              <a:buNone/>
            </a:pPr>
            <a:r>
              <a:rPr lang="en-US" dirty="0"/>
              <a:t>a) </a:t>
            </a:r>
            <a:r>
              <a:rPr lang="en-US" dirty="0" smtClean="0"/>
              <a:t>Ratio of </a:t>
            </a:r>
            <a:r>
              <a:rPr lang="en-US" dirty="0"/>
              <a:t>football players to basketball </a:t>
            </a:r>
            <a:r>
              <a:rPr lang="en-US" dirty="0" smtClean="0"/>
              <a:t>players?   ________</a:t>
            </a:r>
            <a:endParaRPr lang="en-US" dirty="0"/>
          </a:p>
          <a:p>
            <a:pPr marL="0" indent="0">
              <a:buNone/>
            </a:pPr>
            <a:endParaRPr lang="en-US" dirty="0" smtClean="0"/>
          </a:p>
          <a:p>
            <a:pPr marL="0" indent="0">
              <a:buNone/>
            </a:pPr>
            <a:r>
              <a:rPr lang="en-US" dirty="0" smtClean="0"/>
              <a:t>b</a:t>
            </a:r>
            <a:r>
              <a:rPr lang="en-US" dirty="0"/>
              <a:t>) </a:t>
            </a:r>
            <a:r>
              <a:rPr lang="en-US" dirty="0" smtClean="0"/>
              <a:t>Ratio of </a:t>
            </a:r>
            <a:r>
              <a:rPr lang="en-US" dirty="0"/>
              <a:t>tennis players to volleyball players</a:t>
            </a:r>
            <a:r>
              <a:rPr lang="en-US" dirty="0" smtClean="0"/>
              <a:t>?</a:t>
            </a:r>
            <a:r>
              <a:rPr lang="en-US" dirty="0"/>
              <a:t> </a:t>
            </a:r>
            <a:r>
              <a:rPr lang="en-US" dirty="0" smtClean="0"/>
              <a:t>     ________</a:t>
            </a:r>
            <a:endParaRPr lang="en-US" dirty="0"/>
          </a:p>
          <a:p>
            <a:pPr marL="0" indent="0">
              <a:buNone/>
            </a:pPr>
            <a:endParaRPr lang="en-US" dirty="0" smtClean="0"/>
          </a:p>
          <a:p>
            <a:pPr marL="0" indent="0">
              <a:buNone/>
            </a:pPr>
            <a:r>
              <a:rPr lang="en-US" dirty="0" smtClean="0"/>
              <a:t>c</a:t>
            </a:r>
            <a:r>
              <a:rPr lang="en-US" dirty="0"/>
              <a:t>) </a:t>
            </a:r>
            <a:r>
              <a:rPr lang="en-US" dirty="0" smtClean="0"/>
              <a:t>Ratio of </a:t>
            </a:r>
            <a:r>
              <a:rPr lang="en-US" dirty="0"/>
              <a:t>tennis players to football players?	</a:t>
            </a:r>
            <a:r>
              <a:rPr lang="en-US" dirty="0" smtClean="0"/>
              <a:t>    ________</a:t>
            </a:r>
            <a:endParaRPr lang="en-US" dirty="0"/>
          </a:p>
          <a:p>
            <a:pPr marL="0" indent="0">
              <a:buNone/>
            </a:pPr>
            <a:endParaRPr lang="en-US" dirty="0" smtClean="0"/>
          </a:p>
          <a:p>
            <a:pPr marL="0" indent="0">
              <a:buNone/>
            </a:pPr>
            <a:r>
              <a:rPr lang="en-US" dirty="0" smtClean="0"/>
              <a:t>d</a:t>
            </a:r>
            <a:r>
              <a:rPr lang="en-US" dirty="0"/>
              <a:t>) </a:t>
            </a:r>
            <a:r>
              <a:rPr lang="en-US" dirty="0" smtClean="0"/>
              <a:t>Ratio of </a:t>
            </a:r>
            <a:r>
              <a:rPr lang="en-US" dirty="0"/>
              <a:t>basketball players to all athletes?	</a:t>
            </a:r>
            <a:r>
              <a:rPr lang="en-US" dirty="0" smtClean="0"/>
              <a:t>    ________</a:t>
            </a: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7315201" y="2879362"/>
            <a:ext cx="829073" cy="523220"/>
          </a:xfrm>
          <a:prstGeom prst="rect">
            <a:avLst/>
          </a:prstGeom>
          <a:noFill/>
        </p:spPr>
        <p:txBody>
          <a:bodyPr wrap="none" rtlCol="0">
            <a:spAutoFit/>
          </a:bodyPr>
          <a:lstStyle/>
          <a:p>
            <a:r>
              <a:rPr lang="en-US" sz="2800" dirty="0" smtClean="0">
                <a:solidFill>
                  <a:srgbClr val="FF0000"/>
                </a:solidFill>
              </a:rPr>
              <a:t>12:7</a:t>
            </a:r>
            <a:endParaRPr lang="en-US" sz="2800" dirty="0">
              <a:solidFill>
                <a:srgbClr val="FF0000"/>
              </a:solidFill>
            </a:endParaRPr>
          </a:p>
        </p:txBody>
      </p:sp>
      <p:sp>
        <p:nvSpPr>
          <p:cNvPr id="7" name="TextBox 6"/>
          <p:cNvSpPr txBox="1"/>
          <p:nvPr/>
        </p:nvSpPr>
        <p:spPr>
          <a:xfrm>
            <a:off x="7315201" y="3676196"/>
            <a:ext cx="646331" cy="523220"/>
          </a:xfrm>
          <a:prstGeom prst="rect">
            <a:avLst/>
          </a:prstGeom>
          <a:noFill/>
        </p:spPr>
        <p:txBody>
          <a:bodyPr wrap="none" rtlCol="0">
            <a:spAutoFit/>
          </a:bodyPr>
          <a:lstStyle/>
          <a:p>
            <a:r>
              <a:rPr lang="en-US" sz="2800" dirty="0" smtClean="0">
                <a:solidFill>
                  <a:srgbClr val="FF0000"/>
                </a:solidFill>
              </a:rPr>
              <a:t>9:8</a:t>
            </a:r>
            <a:endParaRPr lang="en-US" sz="2800" dirty="0">
              <a:solidFill>
                <a:srgbClr val="FF0000"/>
              </a:solidFill>
            </a:endParaRPr>
          </a:p>
        </p:txBody>
      </p:sp>
    </p:spTree>
    <p:extLst>
      <p:ext uri="{BB962C8B-B14F-4D97-AF65-F5344CB8AC3E}">
        <p14:creationId xmlns:p14="http://schemas.microsoft.com/office/powerpoint/2010/main" val="684328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628650" y="1825625"/>
            <a:ext cx="8210550" cy="4351338"/>
          </a:xfrm>
        </p:spPr>
        <p:txBody>
          <a:bodyPr>
            <a:normAutofit fontScale="92500" lnSpcReduction="10000"/>
          </a:bodyPr>
          <a:lstStyle/>
          <a:p>
            <a:pPr marL="0" indent="0">
              <a:buNone/>
            </a:pPr>
            <a:r>
              <a:rPr lang="en-US" dirty="0"/>
              <a:t>There are 7 basketball players, 8 volleyball players, 12 football players, and 9 tennis players at an athletic event</a:t>
            </a:r>
            <a:r>
              <a:rPr lang="en-US" dirty="0" smtClean="0"/>
              <a:t>.</a:t>
            </a:r>
          </a:p>
          <a:p>
            <a:pPr marL="0" indent="0">
              <a:buNone/>
            </a:pPr>
            <a:endParaRPr lang="en-US" dirty="0"/>
          </a:p>
          <a:p>
            <a:pPr marL="0" indent="0">
              <a:buNone/>
            </a:pPr>
            <a:r>
              <a:rPr lang="en-US" dirty="0"/>
              <a:t>a) </a:t>
            </a:r>
            <a:r>
              <a:rPr lang="en-US" dirty="0" smtClean="0"/>
              <a:t>Ratio of </a:t>
            </a:r>
            <a:r>
              <a:rPr lang="en-US" dirty="0"/>
              <a:t>football players to basketball </a:t>
            </a:r>
            <a:r>
              <a:rPr lang="en-US" dirty="0" smtClean="0"/>
              <a:t>players?   ________</a:t>
            </a:r>
            <a:endParaRPr lang="en-US" dirty="0"/>
          </a:p>
          <a:p>
            <a:pPr marL="0" indent="0">
              <a:buNone/>
            </a:pPr>
            <a:endParaRPr lang="en-US" dirty="0" smtClean="0"/>
          </a:p>
          <a:p>
            <a:pPr marL="0" indent="0">
              <a:buNone/>
            </a:pPr>
            <a:r>
              <a:rPr lang="en-US" dirty="0" smtClean="0"/>
              <a:t>b</a:t>
            </a:r>
            <a:r>
              <a:rPr lang="en-US" dirty="0"/>
              <a:t>) </a:t>
            </a:r>
            <a:r>
              <a:rPr lang="en-US" dirty="0" smtClean="0"/>
              <a:t>Ratio of </a:t>
            </a:r>
            <a:r>
              <a:rPr lang="en-US" dirty="0"/>
              <a:t>tennis players to volleyball players</a:t>
            </a:r>
            <a:r>
              <a:rPr lang="en-US" dirty="0" smtClean="0"/>
              <a:t>?</a:t>
            </a:r>
            <a:r>
              <a:rPr lang="en-US" dirty="0"/>
              <a:t> </a:t>
            </a:r>
            <a:r>
              <a:rPr lang="en-US" dirty="0" smtClean="0"/>
              <a:t>     ________</a:t>
            </a:r>
            <a:endParaRPr lang="en-US" dirty="0"/>
          </a:p>
          <a:p>
            <a:pPr marL="0" indent="0">
              <a:buNone/>
            </a:pPr>
            <a:endParaRPr lang="en-US" dirty="0" smtClean="0"/>
          </a:p>
          <a:p>
            <a:pPr marL="0" indent="0">
              <a:buNone/>
            </a:pPr>
            <a:r>
              <a:rPr lang="en-US" dirty="0" smtClean="0"/>
              <a:t>c</a:t>
            </a:r>
            <a:r>
              <a:rPr lang="en-US" dirty="0"/>
              <a:t>) </a:t>
            </a:r>
            <a:r>
              <a:rPr lang="en-US" dirty="0" smtClean="0"/>
              <a:t>Ratio of </a:t>
            </a:r>
            <a:r>
              <a:rPr lang="en-US" dirty="0"/>
              <a:t>tennis players to football players?	</a:t>
            </a:r>
            <a:r>
              <a:rPr lang="en-US" dirty="0" smtClean="0"/>
              <a:t>    ________</a:t>
            </a:r>
            <a:endParaRPr lang="en-US" dirty="0"/>
          </a:p>
          <a:p>
            <a:pPr marL="0" indent="0">
              <a:buNone/>
            </a:pPr>
            <a:endParaRPr lang="en-US" dirty="0" smtClean="0"/>
          </a:p>
          <a:p>
            <a:pPr marL="0" indent="0">
              <a:buNone/>
            </a:pPr>
            <a:r>
              <a:rPr lang="en-US" dirty="0" smtClean="0"/>
              <a:t>d</a:t>
            </a:r>
            <a:r>
              <a:rPr lang="en-US" dirty="0"/>
              <a:t>) </a:t>
            </a:r>
            <a:r>
              <a:rPr lang="en-US" dirty="0" smtClean="0"/>
              <a:t>Ratio of </a:t>
            </a:r>
            <a:r>
              <a:rPr lang="en-US" dirty="0"/>
              <a:t>basketball players to all athletes?	</a:t>
            </a:r>
            <a:r>
              <a:rPr lang="en-US" dirty="0" smtClean="0"/>
              <a:t>    ________</a:t>
            </a: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7315201" y="2879362"/>
            <a:ext cx="829073" cy="523220"/>
          </a:xfrm>
          <a:prstGeom prst="rect">
            <a:avLst/>
          </a:prstGeom>
          <a:noFill/>
        </p:spPr>
        <p:txBody>
          <a:bodyPr wrap="none" rtlCol="0">
            <a:spAutoFit/>
          </a:bodyPr>
          <a:lstStyle/>
          <a:p>
            <a:r>
              <a:rPr lang="en-US" sz="2800" dirty="0" smtClean="0">
                <a:solidFill>
                  <a:srgbClr val="FF0000"/>
                </a:solidFill>
              </a:rPr>
              <a:t>12:7</a:t>
            </a:r>
            <a:endParaRPr lang="en-US" sz="2800" dirty="0">
              <a:solidFill>
                <a:srgbClr val="FF0000"/>
              </a:solidFill>
            </a:endParaRPr>
          </a:p>
        </p:txBody>
      </p:sp>
      <p:sp>
        <p:nvSpPr>
          <p:cNvPr id="7" name="TextBox 6"/>
          <p:cNvSpPr txBox="1"/>
          <p:nvPr/>
        </p:nvSpPr>
        <p:spPr>
          <a:xfrm>
            <a:off x="7315201" y="3676196"/>
            <a:ext cx="646331" cy="523220"/>
          </a:xfrm>
          <a:prstGeom prst="rect">
            <a:avLst/>
          </a:prstGeom>
          <a:noFill/>
        </p:spPr>
        <p:txBody>
          <a:bodyPr wrap="none" rtlCol="0">
            <a:spAutoFit/>
          </a:bodyPr>
          <a:lstStyle/>
          <a:p>
            <a:r>
              <a:rPr lang="en-US" sz="2800" dirty="0" smtClean="0">
                <a:solidFill>
                  <a:srgbClr val="FF0000"/>
                </a:solidFill>
              </a:rPr>
              <a:t>9:8</a:t>
            </a:r>
            <a:endParaRPr lang="en-US" sz="2800" dirty="0">
              <a:solidFill>
                <a:srgbClr val="FF0000"/>
              </a:solidFill>
            </a:endParaRPr>
          </a:p>
        </p:txBody>
      </p:sp>
      <p:sp>
        <p:nvSpPr>
          <p:cNvPr id="8" name="TextBox 7"/>
          <p:cNvSpPr txBox="1"/>
          <p:nvPr/>
        </p:nvSpPr>
        <p:spPr>
          <a:xfrm>
            <a:off x="7406571" y="4594950"/>
            <a:ext cx="646331" cy="523220"/>
          </a:xfrm>
          <a:prstGeom prst="rect">
            <a:avLst/>
          </a:prstGeom>
          <a:noFill/>
        </p:spPr>
        <p:txBody>
          <a:bodyPr wrap="none" rtlCol="0">
            <a:spAutoFit/>
          </a:bodyPr>
          <a:lstStyle/>
          <a:p>
            <a:r>
              <a:rPr lang="en-US" sz="2800" dirty="0" smtClean="0">
                <a:solidFill>
                  <a:srgbClr val="FF0000"/>
                </a:solidFill>
              </a:rPr>
              <a:t>3:4</a:t>
            </a:r>
            <a:endParaRPr lang="en-US" sz="2800" dirty="0">
              <a:solidFill>
                <a:srgbClr val="FF0000"/>
              </a:solidFill>
            </a:endParaRPr>
          </a:p>
        </p:txBody>
      </p:sp>
    </p:spTree>
    <p:extLst>
      <p:ext uri="{BB962C8B-B14F-4D97-AF65-F5344CB8AC3E}">
        <p14:creationId xmlns:p14="http://schemas.microsoft.com/office/powerpoint/2010/main" val="2654336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628650" y="1825625"/>
            <a:ext cx="8210550" cy="4351338"/>
          </a:xfrm>
        </p:spPr>
        <p:txBody>
          <a:bodyPr>
            <a:normAutofit fontScale="92500" lnSpcReduction="10000"/>
          </a:bodyPr>
          <a:lstStyle/>
          <a:p>
            <a:pPr marL="0" indent="0">
              <a:buNone/>
            </a:pPr>
            <a:r>
              <a:rPr lang="en-US" dirty="0"/>
              <a:t>There are 7 basketball players, 8 volleyball players, 12 football players, and 9 tennis players at an athletic event</a:t>
            </a:r>
            <a:r>
              <a:rPr lang="en-US" dirty="0" smtClean="0"/>
              <a:t>.</a:t>
            </a:r>
          </a:p>
          <a:p>
            <a:pPr marL="0" indent="0">
              <a:buNone/>
            </a:pPr>
            <a:endParaRPr lang="en-US" dirty="0"/>
          </a:p>
          <a:p>
            <a:pPr marL="0" indent="0">
              <a:buNone/>
            </a:pPr>
            <a:r>
              <a:rPr lang="en-US" dirty="0"/>
              <a:t>a) </a:t>
            </a:r>
            <a:r>
              <a:rPr lang="en-US" dirty="0" smtClean="0"/>
              <a:t>Ratio of </a:t>
            </a:r>
            <a:r>
              <a:rPr lang="en-US" dirty="0"/>
              <a:t>football players to basketball </a:t>
            </a:r>
            <a:r>
              <a:rPr lang="en-US" dirty="0" smtClean="0"/>
              <a:t>players?   ________</a:t>
            </a:r>
            <a:endParaRPr lang="en-US" dirty="0"/>
          </a:p>
          <a:p>
            <a:pPr marL="0" indent="0">
              <a:buNone/>
            </a:pPr>
            <a:endParaRPr lang="en-US" dirty="0" smtClean="0"/>
          </a:p>
          <a:p>
            <a:pPr marL="0" indent="0">
              <a:buNone/>
            </a:pPr>
            <a:r>
              <a:rPr lang="en-US" dirty="0" smtClean="0"/>
              <a:t>b</a:t>
            </a:r>
            <a:r>
              <a:rPr lang="en-US" dirty="0"/>
              <a:t>) </a:t>
            </a:r>
            <a:r>
              <a:rPr lang="en-US" dirty="0" smtClean="0"/>
              <a:t>Ratio of </a:t>
            </a:r>
            <a:r>
              <a:rPr lang="en-US" dirty="0"/>
              <a:t>tennis players to volleyball players</a:t>
            </a:r>
            <a:r>
              <a:rPr lang="en-US" dirty="0" smtClean="0"/>
              <a:t>?</a:t>
            </a:r>
            <a:r>
              <a:rPr lang="en-US" dirty="0"/>
              <a:t> </a:t>
            </a:r>
            <a:r>
              <a:rPr lang="en-US" dirty="0" smtClean="0"/>
              <a:t>     ________</a:t>
            </a:r>
            <a:endParaRPr lang="en-US" dirty="0"/>
          </a:p>
          <a:p>
            <a:pPr marL="0" indent="0">
              <a:buNone/>
            </a:pPr>
            <a:endParaRPr lang="en-US" dirty="0" smtClean="0"/>
          </a:p>
          <a:p>
            <a:pPr marL="0" indent="0">
              <a:buNone/>
            </a:pPr>
            <a:r>
              <a:rPr lang="en-US" dirty="0" smtClean="0"/>
              <a:t>c</a:t>
            </a:r>
            <a:r>
              <a:rPr lang="en-US" dirty="0"/>
              <a:t>) </a:t>
            </a:r>
            <a:r>
              <a:rPr lang="en-US" dirty="0" smtClean="0"/>
              <a:t>Ratio of </a:t>
            </a:r>
            <a:r>
              <a:rPr lang="en-US" dirty="0"/>
              <a:t>tennis players to football players?	</a:t>
            </a:r>
            <a:r>
              <a:rPr lang="en-US" dirty="0" smtClean="0"/>
              <a:t>    ________</a:t>
            </a:r>
            <a:endParaRPr lang="en-US" dirty="0"/>
          </a:p>
          <a:p>
            <a:pPr marL="0" indent="0">
              <a:buNone/>
            </a:pPr>
            <a:endParaRPr lang="en-US" dirty="0" smtClean="0"/>
          </a:p>
          <a:p>
            <a:pPr marL="0" indent="0">
              <a:buNone/>
            </a:pPr>
            <a:r>
              <a:rPr lang="en-US" dirty="0" smtClean="0"/>
              <a:t>d</a:t>
            </a:r>
            <a:r>
              <a:rPr lang="en-US" dirty="0"/>
              <a:t>) </a:t>
            </a:r>
            <a:r>
              <a:rPr lang="en-US" dirty="0" smtClean="0"/>
              <a:t>Ratio of </a:t>
            </a:r>
            <a:r>
              <a:rPr lang="en-US" dirty="0"/>
              <a:t>basketball players to all athletes?	</a:t>
            </a:r>
            <a:r>
              <a:rPr lang="en-US" dirty="0" smtClean="0"/>
              <a:t>    ________</a:t>
            </a: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7315201" y="2879362"/>
            <a:ext cx="829073" cy="523220"/>
          </a:xfrm>
          <a:prstGeom prst="rect">
            <a:avLst/>
          </a:prstGeom>
          <a:noFill/>
        </p:spPr>
        <p:txBody>
          <a:bodyPr wrap="none" rtlCol="0">
            <a:spAutoFit/>
          </a:bodyPr>
          <a:lstStyle/>
          <a:p>
            <a:r>
              <a:rPr lang="en-US" sz="2800" dirty="0" smtClean="0">
                <a:solidFill>
                  <a:srgbClr val="FF0000"/>
                </a:solidFill>
              </a:rPr>
              <a:t>12:7</a:t>
            </a:r>
            <a:endParaRPr lang="en-US" sz="2800" dirty="0">
              <a:solidFill>
                <a:srgbClr val="FF0000"/>
              </a:solidFill>
            </a:endParaRPr>
          </a:p>
        </p:txBody>
      </p:sp>
      <p:sp>
        <p:nvSpPr>
          <p:cNvPr id="7" name="TextBox 6"/>
          <p:cNvSpPr txBox="1"/>
          <p:nvPr/>
        </p:nvSpPr>
        <p:spPr>
          <a:xfrm>
            <a:off x="7315201" y="3676196"/>
            <a:ext cx="646331" cy="523220"/>
          </a:xfrm>
          <a:prstGeom prst="rect">
            <a:avLst/>
          </a:prstGeom>
          <a:noFill/>
        </p:spPr>
        <p:txBody>
          <a:bodyPr wrap="none" rtlCol="0">
            <a:spAutoFit/>
          </a:bodyPr>
          <a:lstStyle/>
          <a:p>
            <a:r>
              <a:rPr lang="en-US" sz="2800" dirty="0" smtClean="0">
                <a:solidFill>
                  <a:srgbClr val="FF0000"/>
                </a:solidFill>
              </a:rPr>
              <a:t>9:8</a:t>
            </a:r>
            <a:endParaRPr lang="en-US" sz="2800" dirty="0">
              <a:solidFill>
                <a:srgbClr val="FF0000"/>
              </a:solidFill>
            </a:endParaRPr>
          </a:p>
        </p:txBody>
      </p:sp>
      <p:sp>
        <p:nvSpPr>
          <p:cNvPr id="8" name="TextBox 7"/>
          <p:cNvSpPr txBox="1"/>
          <p:nvPr/>
        </p:nvSpPr>
        <p:spPr>
          <a:xfrm>
            <a:off x="7406571" y="4594950"/>
            <a:ext cx="646331" cy="523220"/>
          </a:xfrm>
          <a:prstGeom prst="rect">
            <a:avLst/>
          </a:prstGeom>
          <a:noFill/>
        </p:spPr>
        <p:txBody>
          <a:bodyPr wrap="none" rtlCol="0">
            <a:spAutoFit/>
          </a:bodyPr>
          <a:lstStyle/>
          <a:p>
            <a:r>
              <a:rPr lang="en-US" sz="2800" dirty="0" smtClean="0">
                <a:solidFill>
                  <a:srgbClr val="FF0000"/>
                </a:solidFill>
              </a:rPr>
              <a:t>3:4</a:t>
            </a:r>
            <a:endParaRPr lang="en-US" sz="2800" dirty="0">
              <a:solidFill>
                <a:srgbClr val="FF0000"/>
              </a:solidFill>
            </a:endParaRPr>
          </a:p>
        </p:txBody>
      </p:sp>
      <p:sp>
        <p:nvSpPr>
          <p:cNvPr id="9" name="TextBox 8"/>
          <p:cNvSpPr txBox="1"/>
          <p:nvPr/>
        </p:nvSpPr>
        <p:spPr>
          <a:xfrm>
            <a:off x="7406571" y="5489012"/>
            <a:ext cx="829073" cy="523220"/>
          </a:xfrm>
          <a:prstGeom prst="rect">
            <a:avLst/>
          </a:prstGeom>
          <a:noFill/>
        </p:spPr>
        <p:txBody>
          <a:bodyPr wrap="none" rtlCol="0">
            <a:spAutoFit/>
          </a:bodyPr>
          <a:lstStyle/>
          <a:p>
            <a:r>
              <a:rPr lang="en-US" sz="2800" dirty="0" smtClean="0">
                <a:solidFill>
                  <a:srgbClr val="FF0000"/>
                </a:solidFill>
              </a:rPr>
              <a:t>7:36</a:t>
            </a:r>
            <a:endParaRPr lang="en-US" sz="2800" dirty="0">
              <a:solidFill>
                <a:srgbClr val="FF0000"/>
              </a:solidFill>
            </a:endParaRPr>
          </a:p>
        </p:txBody>
      </p:sp>
    </p:spTree>
    <p:extLst>
      <p:ext uri="{BB962C8B-B14F-4D97-AF65-F5344CB8AC3E}">
        <p14:creationId xmlns:p14="http://schemas.microsoft.com/office/powerpoint/2010/main" val="888339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(You Try)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current movies playing at the theater include 2 romance, 6 comedies, 3 dramas, and 4 thrillers.</a:t>
            </a:r>
          </a:p>
          <a:p>
            <a:pPr marL="0" indent="0">
              <a:buNone/>
            </a:pPr>
            <a:endParaRPr lang="en-US" dirty="0" smtClean="0"/>
          </a:p>
          <a:p>
            <a:pPr marL="0" indent="0">
              <a:buNone/>
            </a:pPr>
            <a:r>
              <a:rPr lang="en-US" dirty="0" smtClean="0"/>
              <a:t>a) Ratio of </a:t>
            </a:r>
            <a:r>
              <a:rPr lang="en-US" dirty="0"/>
              <a:t>romance to thrillers?	</a:t>
            </a:r>
            <a:r>
              <a:rPr lang="en-US" dirty="0" smtClean="0"/>
              <a:t>		_______</a:t>
            </a:r>
            <a:endParaRPr lang="en-US" dirty="0"/>
          </a:p>
          <a:p>
            <a:pPr marL="0" indent="0">
              <a:buNone/>
            </a:pPr>
            <a:endParaRPr lang="en-US" dirty="0" smtClean="0"/>
          </a:p>
          <a:p>
            <a:pPr marL="0" indent="0">
              <a:buNone/>
            </a:pPr>
            <a:r>
              <a:rPr lang="en-US" dirty="0" smtClean="0"/>
              <a:t>b</a:t>
            </a:r>
            <a:r>
              <a:rPr lang="en-US" dirty="0"/>
              <a:t>) </a:t>
            </a:r>
            <a:r>
              <a:rPr lang="en-US" dirty="0" smtClean="0"/>
              <a:t>Ratio of dramas </a:t>
            </a:r>
            <a:r>
              <a:rPr lang="en-US" dirty="0"/>
              <a:t>to comedies?	</a:t>
            </a:r>
            <a:r>
              <a:rPr lang="en-US" dirty="0" smtClean="0"/>
              <a:t>		_______</a:t>
            </a:r>
            <a:endParaRPr lang="en-US" dirty="0"/>
          </a:p>
          <a:p>
            <a:pPr marL="0" indent="0">
              <a:buNone/>
            </a:pPr>
            <a:endParaRPr lang="en-US" dirty="0" smtClean="0"/>
          </a:p>
          <a:p>
            <a:pPr marL="0" indent="0">
              <a:buNone/>
            </a:pPr>
            <a:r>
              <a:rPr lang="en-US" dirty="0" smtClean="0"/>
              <a:t>c</a:t>
            </a:r>
            <a:r>
              <a:rPr lang="en-US" dirty="0"/>
              <a:t>) </a:t>
            </a:r>
            <a:r>
              <a:rPr lang="en-US" dirty="0" smtClean="0"/>
              <a:t>Ratio of </a:t>
            </a:r>
            <a:r>
              <a:rPr lang="en-US" dirty="0"/>
              <a:t>thrillers to comedies?	 </a:t>
            </a:r>
            <a:r>
              <a:rPr lang="en-US" dirty="0" smtClean="0"/>
              <a:t>    		_______      </a:t>
            </a:r>
          </a:p>
          <a:p>
            <a:pPr marL="0" indent="0">
              <a:buNone/>
            </a:pPr>
            <a:endParaRPr lang="en-US" dirty="0" smtClean="0"/>
          </a:p>
          <a:p>
            <a:pPr marL="0" indent="0">
              <a:buNone/>
            </a:pPr>
            <a:r>
              <a:rPr lang="en-US" dirty="0" smtClean="0"/>
              <a:t>d</a:t>
            </a:r>
            <a:r>
              <a:rPr lang="en-US" dirty="0"/>
              <a:t>) </a:t>
            </a:r>
            <a:r>
              <a:rPr lang="en-US" dirty="0" smtClean="0"/>
              <a:t>Ratio of </a:t>
            </a:r>
            <a:r>
              <a:rPr lang="en-US" dirty="0"/>
              <a:t>dramas to all types of movies</a:t>
            </a:r>
            <a:r>
              <a:rPr lang="en-US" dirty="0" smtClean="0"/>
              <a:t>?	_______</a:t>
            </a: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quot;No&quot; Symbol 5"/>
          <p:cNvSpPr/>
          <p:nvPr/>
        </p:nvSpPr>
        <p:spPr>
          <a:xfrm>
            <a:off x="1948542" y="750139"/>
            <a:ext cx="5246915" cy="5246915"/>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2496751" y="5997054"/>
            <a:ext cx="4150495"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Skip this slide.</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407748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a:t>There are 30 students in a class.  Ten of the students are girls.  What is the boy-girl ratio of the class?</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Tree>
    <p:extLst>
      <p:ext uri="{BB962C8B-B14F-4D97-AF65-F5344CB8AC3E}">
        <p14:creationId xmlns:p14="http://schemas.microsoft.com/office/powerpoint/2010/main" val="3108104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a:t>There are 30 students in a class.  Ten of the students are girls.  What is the boy-girl ratio of the class?</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714103" y="2879362"/>
            <a:ext cx="7430171" cy="2246769"/>
          </a:xfrm>
          <a:prstGeom prst="rect">
            <a:avLst/>
          </a:prstGeom>
          <a:noFill/>
        </p:spPr>
        <p:txBody>
          <a:bodyPr wrap="square" rtlCol="0">
            <a:spAutoFit/>
          </a:bodyPr>
          <a:lstStyle/>
          <a:p>
            <a:r>
              <a:rPr lang="en-US" sz="2800" dirty="0" smtClean="0">
                <a:solidFill>
                  <a:srgbClr val="FF0000"/>
                </a:solidFill>
              </a:rPr>
              <a:t>30 – 10 = 20 boys</a:t>
            </a:r>
          </a:p>
          <a:p>
            <a:endParaRPr lang="en-US" sz="2800" dirty="0">
              <a:solidFill>
                <a:srgbClr val="FF0000"/>
              </a:solidFill>
            </a:endParaRPr>
          </a:p>
          <a:p>
            <a:r>
              <a:rPr lang="en-US" sz="2800" dirty="0" smtClean="0">
                <a:solidFill>
                  <a:srgbClr val="FF0000"/>
                </a:solidFill>
              </a:rPr>
              <a:t>20:10 is the same as 2:1</a:t>
            </a:r>
          </a:p>
          <a:p>
            <a:endParaRPr lang="en-US" sz="2800" dirty="0">
              <a:solidFill>
                <a:srgbClr val="FF0000"/>
              </a:solidFill>
            </a:endParaRPr>
          </a:p>
          <a:p>
            <a:r>
              <a:rPr lang="en-US" sz="2800" dirty="0" smtClean="0">
                <a:solidFill>
                  <a:srgbClr val="FF0000"/>
                </a:solidFill>
              </a:rPr>
              <a:t>Final answer… 2:1</a:t>
            </a:r>
            <a:endParaRPr lang="en-US" sz="2800" dirty="0">
              <a:solidFill>
                <a:srgbClr val="FF0000"/>
              </a:solidFill>
            </a:endParaRPr>
          </a:p>
        </p:txBody>
      </p:sp>
    </p:spTree>
    <p:extLst>
      <p:ext uri="{BB962C8B-B14F-4D97-AF65-F5344CB8AC3E}">
        <p14:creationId xmlns:p14="http://schemas.microsoft.com/office/powerpoint/2010/main" val="723095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 (You Try)</a:t>
            </a:r>
            <a:endParaRPr lang="en-US" dirty="0"/>
          </a:p>
        </p:txBody>
      </p:sp>
      <p:sp>
        <p:nvSpPr>
          <p:cNvPr id="3" name="Content Placeholder 2"/>
          <p:cNvSpPr>
            <a:spLocks noGrp="1"/>
          </p:cNvSpPr>
          <p:nvPr>
            <p:ph idx="1"/>
          </p:nvPr>
        </p:nvSpPr>
        <p:spPr/>
        <p:txBody>
          <a:bodyPr/>
          <a:lstStyle/>
          <a:p>
            <a:pPr marL="0" indent="0">
              <a:buNone/>
            </a:pPr>
            <a:r>
              <a:rPr lang="en-US" dirty="0"/>
              <a:t>Marie saved $51.  On Wednesday she spent $8 of her savings.  What ratio represents the portion of her total savings that she still has left?</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quot;No&quot; Symbol 5"/>
          <p:cNvSpPr/>
          <p:nvPr/>
        </p:nvSpPr>
        <p:spPr>
          <a:xfrm>
            <a:off x="1948542" y="750139"/>
            <a:ext cx="5246915" cy="5246915"/>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2496751" y="5997054"/>
            <a:ext cx="4150495"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Skip this slide.</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4120726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Ratios in Real Life</a:t>
            </a:r>
            <a:endParaRPr lang="en-US" dirty="0"/>
          </a:p>
        </p:txBody>
      </p:sp>
      <p:sp>
        <p:nvSpPr>
          <p:cNvPr id="3" name="Content Placeholder 2"/>
          <p:cNvSpPr>
            <a:spLocks noGrp="1"/>
          </p:cNvSpPr>
          <p:nvPr>
            <p:ph idx="1"/>
          </p:nvPr>
        </p:nvSpPr>
        <p:spPr/>
        <p:txBody>
          <a:bodyPr/>
          <a:lstStyle/>
          <a:p>
            <a:pPr marL="0" indent="0">
              <a:buNone/>
            </a:pPr>
            <a:r>
              <a:rPr lang="en-US" dirty="0" smtClean="0"/>
              <a:t>Use _______________________________________</a:t>
            </a:r>
          </a:p>
          <a:p>
            <a:pPr marL="0" indent="0">
              <a:buNone/>
            </a:pPr>
            <a:endParaRPr lang="en-US" dirty="0"/>
          </a:p>
          <a:p>
            <a:pPr marL="0" indent="0">
              <a:buNone/>
            </a:pPr>
            <a:r>
              <a:rPr lang="en-US" u="sng" dirty="0"/>
              <a:t>Example</a:t>
            </a:r>
            <a:r>
              <a:rPr lang="en-US" dirty="0"/>
              <a:t>: You buy 12 apples for $9…  ___________</a:t>
            </a:r>
          </a:p>
          <a:p>
            <a:pPr marL="0" indent="0">
              <a:buNone/>
            </a:pPr>
            <a:endParaRPr lang="en-US" dirty="0" smtClean="0"/>
          </a:p>
          <a:p>
            <a:pPr marL="0" indent="0">
              <a:buNone/>
            </a:pPr>
            <a:r>
              <a:rPr lang="en-US" dirty="0" smtClean="0"/>
              <a:t>This </a:t>
            </a:r>
            <a:r>
              <a:rPr lang="en-US" dirty="0"/>
              <a:t>means ________ apples for every $________.  </a:t>
            </a:r>
          </a:p>
          <a:p>
            <a:pPr marL="0" indent="0">
              <a:buNone/>
            </a:pPr>
            <a:endParaRPr lang="en-US" dirty="0" smtClean="0"/>
          </a:p>
          <a:p>
            <a:pPr marL="0" indent="0">
              <a:buNone/>
            </a:pPr>
            <a:r>
              <a:rPr lang="en-US" dirty="0" smtClean="0"/>
              <a:t>How </a:t>
            </a:r>
            <a:r>
              <a:rPr lang="en-US" dirty="0"/>
              <a:t>much would 36 apples cost?  _____________</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Tree>
    <p:extLst>
      <p:ext uri="{BB962C8B-B14F-4D97-AF65-F5344CB8AC3E}">
        <p14:creationId xmlns:p14="http://schemas.microsoft.com/office/powerpoint/2010/main" val="4057275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Ratios in Real Life</a:t>
            </a:r>
            <a:endParaRPr lang="en-US" dirty="0"/>
          </a:p>
        </p:txBody>
      </p:sp>
      <p:sp>
        <p:nvSpPr>
          <p:cNvPr id="3" name="Content Placeholder 2"/>
          <p:cNvSpPr>
            <a:spLocks noGrp="1"/>
          </p:cNvSpPr>
          <p:nvPr>
            <p:ph idx="1"/>
          </p:nvPr>
        </p:nvSpPr>
        <p:spPr/>
        <p:txBody>
          <a:bodyPr/>
          <a:lstStyle/>
          <a:p>
            <a:pPr marL="0" indent="0">
              <a:buNone/>
            </a:pPr>
            <a:r>
              <a:rPr lang="en-US" dirty="0" smtClean="0"/>
              <a:t>Use _______________________________________</a:t>
            </a:r>
          </a:p>
          <a:p>
            <a:pPr marL="0" indent="0">
              <a:buNone/>
            </a:pPr>
            <a:endParaRPr lang="en-US" dirty="0"/>
          </a:p>
          <a:p>
            <a:pPr marL="0" indent="0">
              <a:buNone/>
            </a:pPr>
            <a:r>
              <a:rPr lang="en-US" u="sng" dirty="0"/>
              <a:t>Example</a:t>
            </a:r>
            <a:r>
              <a:rPr lang="en-US" dirty="0"/>
              <a:t>: You buy 12 apples for $9…  ___________</a:t>
            </a:r>
          </a:p>
          <a:p>
            <a:pPr marL="0" indent="0">
              <a:buNone/>
            </a:pPr>
            <a:endParaRPr lang="en-US" dirty="0" smtClean="0"/>
          </a:p>
          <a:p>
            <a:pPr marL="0" indent="0">
              <a:buNone/>
            </a:pPr>
            <a:r>
              <a:rPr lang="en-US" dirty="0" smtClean="0"/>
              <a:t>This </a:t>
            </a:r>
            <a:r>
              <a:rPr lang="en-US" dirty="0"/>
              <a:t>means ________ apples for every $________.  </a:t>
            </a:r>
          </a:p>
          <a:p>
            <a:pPr marL="0" indent="0">
              <a:buNone/>
            </a:pPr>
            <a:endParaRPr lang="en-US" dirty="0" smtClean="0"/>
          </a:p>
          <a:p>
            <a:pPr marL="0" indent="0">
              <a:buNone/>
            </a:pPr>
            <a:r>
              <a:rPr lang="en-US" dirty="0" smtClean="0"/>
              <a:t>How </a:t>
            </a:r>
            <a:r>
              <a:rPr lang="en-US" dirty="0"/>
              <a:t>much would 36 apples cost?  _____________</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1445624" y="1727273"/>
            <a:ext cx="1913857" cy="523220"/>
          </a:xfrm>
          <a:prstGeom prst="rect">
            <a:avLst/>
          </a:prstGeom>
          <a:noFill/>
        </p:spPr>
        <p:txBody>
          <a:bodyPr wrap="none" rtlCol="0">
            <a:spAutoFit/>
          </a:bodyPr>
          <a:lstStyle/>
          <a:p>
            <a:r>
              <a:rPr lang="en-US" sz="2800" dirty="0" smtClean="0">
                <a:solidFill>
                  <a:srgbClr val="FF0000"/>
                </a:solidFill>
              </a:rPr>
              <a:t>equivalency</a:t>
            </a:r>
            <a:endParaRPr lang="en-US" sz="2800" dirty="0">
              <a:solidFill>
                <a:srgbClr val="FF0000"/>
              </a:solidFill>
            </a:endParaRPr>
          </a:p>
        </p:txBody>
      </p:sp>
    </p:spTree>
    <p:extLst>
      <p:ext uri="{BB962C8B-B14F-4D97-AF65-F5344CB8AC3E}">
        <p14:creationId xmlns:p14="http://schemas.microsoft.com/office/powerpoint/2010/main" val="3903009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Ratios in Real Life</a:t>
            </a:r>
            <a:endParaRPr lang="en-US" dirty="0"/>
          </a:p>
        </p:txBody>
      </p:sp>
      <p:sp>
        <p:nvSpPr>
          <p:cNvPr id="3" name="Content Placeholder 2"/>
          <p:cNvSpPr>
            <a:spLocks noGrp="1"/>
          </p:cNvSpPr>
          <p:nvPr>
            <p:ph idx="1"/>
          </p:nvPr>
        </p:nvSpPr>
        <p:spPr/>
        <p:txBody>
          <a:bodyPr/>
          <a:lstStyle/>
          <a:p>
            <a:pPr marL="0" indent="0">
              <a:buNone/>
            </a:pPr>
            <a:r>
              <a:rPr lang="en-US" dirty="0" smtClean="0"/>
              <a:t>Use _______________________________________</a:t>
            </a:r>
          </a:p>
          <a:p>
            <a:pPr marL="0" indent="0">
              <a:buNone/>
            </a:pPr>
            <a:endParaRPr lang="en-US" dirty="0"/>
          </a:p>
          <a:p>
            <a:pPr marL="0" indent="0">
              <a:buNone/>
            </a:pPr>
            <a:r>
              <a:rPr lang="en-US" u="sng" dirty="0"/>
              <a:t>Example</a:t>
            </a:r>
            <a:r>
              <a:rPr lang="en-US" dirty="0"/>
              <a:t>: You buy 12 apples for $9…  ___________</a:t>
            </a:r>
          </a:p>
          <a:p>
            <a:pPr marL="0" indent="0">
              <a:buNone/>
            </a:pPr>
            <a:endParaRPr lang="en-US" dirty="0" smtClean="0"/>
          </a:p>
          <a:p>
            <a:pPr marL="0" indent="0">
              <a:buNone/>
            </a:pPr>
            <a:r>
              <a:rPr lang="en-US" dirty="0" smtClean="0"/>
              <a:t>This </a:t>
            </a:r>
            <a:r>
              <a:rPr lang="en-US" dirty="0"/>
              <a:t>means ________ apples for every $________.  </a:t>
            </a:r>
          </a:p>
          <a:p>
            <a:pPr marL="0" indent="0">
              <a:buNone/>
            </a:pPr>
            <a:endParaRPr lang="en-US" dirty="0" smtClean="0"/>
          </a:p>
          <a:p>
            <a:pPr marL="0" indent="0">
              <a:buNone/>
            </a:pPr>
            <a:r>
              <a:rPr lang="en-US" dirty="0" smtClean="0"/>
              <a:t>How </a:t>
            </a:r>
            <a:r>
              <a:rPr lang="en-US" dirty="0"/>
              <a:t>much would 36 apples cost?  _____________</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1445624" y="1727273"/>
            <a:ext cx="1913857" cy="523220"/>
          </a:xfrm>
          <a:prstGeom prst="rect">
            <a:avLst/>
          </a:prstGeom>
          <a:noFill/>
        </p:spPr>
        <p:txBody>
          <a:bodyPr wrap="none" rtlCol="0">
            <a:spAutoFit/>
          </a:bodyPr>
          <a:lstStyle/>
          <a:p>
            <a:r>
              <a:rPr lang="en-US" sz="2800" dirty="0" smtClean="0">
                <a:solidFill>
                  <a:srgbClr val="FF0000"/>
                </a:solidFill>
              </a:rPr>
              <a:t>equivalency</a:t>
            </a:r>
            <a:endParaRPr lang="en-US" sz="2800" dirty="0">
              <a:solidFill>
                <a:srgbClr val="FF0000"/>
              </a:solidFill>
            </a:endParaRPr>
          </a:p>
        </p:txBody>
      </p:sp>
      <p:sp>
        <p:nvSpPr>
          <p:cNvPr id="7" name="TextBox 6"/>
          <p:cNvSpPr txBox="1"/>
          <p:nvPr/>
        </p:nvSpPr>
        <p:spPr>
          <a:xfrm>
            <a:off x="6030687" y="2750530"/>
            <a:ext cx="829073" cy="523220"/>
          </a:xfrm>
          <a:prstGeom prst="rect">
            <a:avLst/>
          </a:prstGeom>
          <a:noFill/>
        </p:spPr>
        <p:txBody>
          <a:bodyPr wrap="none" rtlCol="0">
            <a:spAutoFit/>
          </a:bodyPr>
          <a:lstStyle/>
          <a:p>
            <a:r>
              <a:rPr lang="en-US" sz="2800" dirty="0" smtClean="0">
                <a:solidFill>
                  <a:srgbClr val="FF0000"/>
                </a:solidFill>
              </a:rPr>
              <a:t>12:9</a:t>
            </a:r>
            <a:endParaRPr lang="en-US" sz="2800" dirty="0">
              <a:solidFill>
                <a:srgbClr val="FF0000"/>
              </a:solidFill>
            </a:endParaRPr>
          </a:p>
        </p:txBody>
      </p:sp>
    </p:spTree>
    <p:extLst>
      <p:ext uri="{BB962C8B-B14F-4D97-AF65-F5344CB8AC3E}">
        <p14:creationId xmlns:p14="http://schemas.microsoft.com/office/powerpoint/2010/main" val="182344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a:t>
            </a:r>
            <a:endParaRPr lang="en-US" dirty="0"/>
          </a:p>
        </p:txBody>
      </p:sp>
      <p:sp>
        <p:nvSpPr>
          <p:cNvPr id="3" name="Content Placeholder 2"/>
          <p:cNvSpPr>
            <a:spLocks noGrp="1"/>
          </p:cNvSpPr>
          <p:nvPr>
            <p:ph idx="1"/>
          </p:nvPr>
        </p:nvSpPr>
        <p:spPr/>
        <p:txBody>
          <a:bodyPr/>
          <a:lstStyle/>
          <a:p>
            <a:pPr marL="0" indent="0">
              <a:buNone/>
            </a:pPr>
            <a:r>
              <a:rPr lang="en-US" dirty="0" smtClean="0"/>
              <a:t>What is it?</a:t>
            </a:r>
          </a:p>
          <a:p>
            <a:pPr marL="0" indent="0">
              <a:buNone/>
            </a:pPr>
            <a:endParaRPr lang="en-US" dirty="0"/>
          </a:p>
          <a:p>
            <a:pPr marL="0" indent="0">
              <a:buNone/>
            </a:pPr>
            <a:endParaRPr lang="en-US" dirty="0" smtClean="0"/>
          </a:p>
          <a:p>
            <a:pPr marL="0" indent="0">
              <a:buNone/>
            </a:pPr>
            <a:r>
              <a:rPr lang="en-US" dirty="0" smtClean="0"/>
              <a:t>Ex</a:t>
            </a:r>
            <a:r>
              <a:rPr lang="en-US" dirty="0"/>
              <a:t>: A class has 12 girls and 18 boys.  What is the ratios of boys to girls?</a:t>
            </a:r>
          </a:p>
          <a:p>
            <a:pPr marL="0" indent="0">
              <a:buNone/>
            </a:pPr>
            <a:r>
              <a:rPr lang="en-US" dirty="0"/>
              <a:t> </a:t>
            </a:r>
            <a:r>
              <a:rPr lang="en-US" dirty="0" smtClean="0"/>
              <a:t>       1</a:t>
            </a:r>
            <a:r>
              <a:rPr lang="en-US" dirty="0"/>
              <a:t>)		</a:t>
            </a:r>
            <a:r>
              <a:rPr lang="en-US" dirty="0" smtClean="0"/>
              <a:t>   2)</a:t>
            </a:r>
            <a:r>
              <a:rPr lang="en-US" dirty="0"/>
              <a:t>	</a:t>
            </a:r>
            <a:r>
              <a:rPr lang="en-US" dirty="0" smtClean="0"/>
              <a:t>		3</a:t>
            </a:r>
            <a:r>
              <a:rPr lang="en-US" dirty="0"/>
              <a:t>)</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Tree>
    <p:extLst>
      <p:ext uri="{BB962C8B-B14F-4D97-AF65-F5344CB8AC3E}">
        <p14:creationId xmlns:p14="http://schemas.microsoft.com/office/powerpoint/2010/main" val="2263035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Ratios in Real Life</a:t>
            </a:r>
            <a:endParaRPr lang="en-US" dirty="0"/>
          </a:p>
        </p:txBody>
      </p:sp>
      <p:sp>
        <p:nvSpPr>
          <p:cNvPr id="3" name="Content Placeholder 2"/>
          <p:cNvSpPr>
            <a:spLocks noGrp="1"/>
          </p:cNvSpPr>
          <p:nvPr>
            <p:ph idx="1"/>
          </p:nvPr>
        </p:nvSpPr>
        <p:spPr/>
        <p:txBody>
          <a:bodyPr/>
          <a:lstStyle/>
          <a:p>
            <a:pPr marL="0" indent="0">
              <a:buNone/>
            </a:pPr>
            <a:r>
              <a:rPr lang="en-US" dirty="0" smtClean="0"/>
              <a:t>Use _______________________________________</a:t>
            </a:r>
          </a:p>
          <a:p>
            <a:pPr marL="0" indent="0">
              <a:buNone/>
            </a:pPr>
            <a:endParaRPr lang="en-US" dirty="0"/>
          </a:p>
          <a:p>
            <a:pPr marL="0" indent="0">
              <a:buNone/>
            </a:pPr>
            <a:r>
              <a:rPr lang="en-US" u="sng" dirty="0"/>
              <a:t>Example</a:t>
            </a:r>
            <a:r>
              <a:rPr lang="en-US" dirty="0"/>
              <a:t>: You buy 12 apples for $9…  ___________</a:t>
            </a:r>
          </a:p>
          <a:p>
            <a:pPr marL="0" indent="0">
              <a:buNone/>
            </a:pPr>
            <a:endParaRPr lang="en-US" dirty="0" smtClean="0"/>
          </a:p>
          <a:p>
            <a:pPr marL="0" indent="0">
              <a:buNone/>
            </a:pPr>
            <a:r>
              <a:rPr lang="en-US" dirty="0" smtClean="0"/>
              <a:t>This </a:t>
            </a:r>
            <a:r>
              <a:rPr lang="en-US" dirty="0"/>
              <a:t>means ________ apples for every $________.  </a:t>
            </a:r>
          </a:p>
          <a:p>
            <a:pPr marL="0" indent="0">
              <a:buNone/>
            </a:pPr>
            <a:endParaRPr lang="en-US" dirty="0" smtClean="0"/>
          </a:p>
          <a:p>
            <a:pPr marL="0" indent="0">
              <a:buNone/>
            </a:pPr>
            <a:r>
              <a:rPr lang="en-US" dirty="0" smtClean="0"/>
              <a:t>How </a:t>
            </a:r>
            <a:r>
              <a:rPr lang="en-US" dirty="0"/>
              <a:t>much would 36 apples cost?  _____________</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1445624" y="1727273"/>
            <a:ext cx="1913857" cy="523220"/>
          </a:xfrm>
          <a:prstGeom prst="rect">
            <a:avLst/>
          </a:prstGeom>
          <a:noFill/>
        </p:spPr>
        <p:txBody>
          <a:bodyPr wrap="none" rtlCol="0">
            <a:spAutoFit/>
          </a:bodyPr>
          <a:lstStyle/>
          <a:p>
            <a:r>
              <a:rPr lang="en-US" sz="2800" dirty="0" smtClean="0">
                <a:solidFill>
                  <a:srgbClr val="FF0000"/>
                </a:solidFill>
              </a:rPr>
              <a:t>equivalency</a:t>
            </a:r>
            <a:endParaRPr lang="en-US" sz="2800" dirty="0">
              <a:solidFill>
                <a:srgbClr val="FF0000"/>
              </a:solidFill>
            </a:endParaRPr>
          </a:p>
        </p:txBody>
      </p:sp>
      <p:sp>
        <p:nvSpPr>
          <p:cNvPr id="7" name="TextBox 6"/>
          <p:cNvSpPr txBox="1"/>
          <p:nvPr/>
        </p:nvSpPr>
        <p:spPr>
          <a:xfrm>
            <a:off x="6030687" y="2750530"/>
            <a:ext cx="829073" cy="523220"/>
          </a:xfrm>
          <a:prstGeom prst="rect">
            <a:avLst/>
          </a:prstGeom>
          <a:noFill/>
        </p:spPr>
        <p:txBody>
          <a:bodyPr wrap="none" rtlCol="0">
            <a:spAutoFit/>
          </a:bodyPr>
          <a:lstStyle/>
          <a:p>
            <a:r>
              <a:rPr lang="en-US" sz="2800" dirty="0" smtClean="0">
                <a:solidFill>
                  <a:srgbClr val="FF0000"/>
                </a:solidFill>
              </a:rPr>
              <a:t>12:9</a:t>
            </a:r>
            <a:endParaRPr lang="en-US" sz="2800" dirty="0">
              <a:solidFill>
                <a:srgbClr val="FF0000"/>
              </a:solidFill>
            </a:endParaRPr>
          </a:p>
        </p:txBody>
      </p:sp>
      <p:sp>
        <p:nvSpPr>
          <p:cNvPr id="8" name="TextBox 7"/>
          <p:cNvSpPr txBox="1"/>
          <p:nvPr/>
        </p:nvSpPr>
        <p:spPr>
          <a:xfrm>
            <a:off x="2992073" y="3808622"/>
            <a:ext cx="4474302" cy="523220"/>
          </a:xfrm>
          <a:prstGeom prst="rect">
            <a:avLst/>
          </a:prstGeom>
          <a:noFill/>
        </p:spPr>
        <p:txBody>
          <a:bodyPr wrap="none" rtlCol="0">
            <a:spAutoFit/>
          </a:bodyPr>
          <a:lstStyle/>
          <a:p>
            <a:r>
              <a:rPr lang="en-US" sz="2800" dirty="0" smtClean="0">
                <a:solidFill>
                  <a:srgbClr val="FF0000"/>
                </a:solidFill>
              </a:rPr>
              <a:t>4                                                3</a:t>
            </a:r>
            <a:endParaRPr lang="en-US" sz="2800" dirty="0">
              <a:solidFill>
                <a:srgbClr val="FF0000"/>
              </a:solidFill>
            </a:endParaRPr>
          </a:p>
        </p:txBody>
      </p:sp>
    </p:spTree>
    <p:extLst>
      <p:ext uri="{BB962C8B-B14F-4D97-AF65-F5344CB8AC3E}">
        <p14:creationId xmlns:p14="http://schemas.microsoft.com/office/powerpoint/2010/main" val="1816906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Ratios in Real Life</a:t>
            </a:r>
            <a:endParaRPr lang="en-US" dirty="0"/>
          </a:p>
        </p:txBody>
      </p:sp>
      <p:sp>
        <p:nvSpPr>
          <p:cNvPr id="3" name="Content Placeholder 2"/>
          <p:cNvSpPr>
            <a:spLocks noGrp="1"/>
          </p:cNvSpPr>
          <p:nvPr>
            <p:ph idx="1"/>
          </p:nvPr>
        </p:nvSpPr>
        <p:spPr/>
        <p:txBody>
          <a:bodyPr/>
          <a:lstStyle/>
          <a:p>
            <a:pPr marL="0" indent="0">
              <a:buNone/>
            </a:pPr>
            <a:r>
              <a:rPr lang="en-US" dirty="0" smtClean="0"/>
              <a:t>Use _______________________________________</a:t>
            </a:r>
          </a:p>
          <a:p>
            <a:pPr marL="0" indent="0">
              <a:buNone/>
            </a:pPr>
            <a:endParaRPr lang="en-US" dirty="0"/>
          </a:p>
          <a:p>
            <a:pPr marL="0" indent="0">
              <a:buNone/>
            </a:pPr>
            <a:r>
              <a:rPr lang="en-US" u="sng" dirty="0"/>
              <a:t>Example</a:t>
            </a:r>
            <a:r>
              <a:rPr lang="en-US" dirty="0"/>
              <a:t>: You buy 12 apples for $9…  ___________</a:t>
            </a:r>
          </a:p>
          <a:p>
            <a:pPr marL="0" indent="0">
              <a:buNone/>
            </a:pPr>
            <a:endParaRPr lang="en-US" dirty="0" smtClean="0"/>
          </a:p>
          <a:p>
            <a:pPr marL="0" indent="0">
              <a:buNone/>
            </a:pPr>
            <a:r>
              <a:rPr lang="en-US" dirty="0" smtClean="0"/>
              <a:t>This </a:t>
            </a:r>
            <a:r>
              <a:rPr lang="en-US" dirty="0"/>
              <a:t>means ________ apples for every $________.  </a:t>
            </a:r>
          </a:p>
          <a:p>
            <a:pPr marL="0" indent="0">
              <a:buNone/>
            </a:pPr>
            <a:endParaRPr lang="en-US" dirty="0" smtClean="0"/>
          </a:p>
          <a:p>
            <a:pPr marL="0" indent="0">
              <a:buNone/>
            </a:pPr>
            <a:r>
              <a:rPr lang="en-US" dirty="0" smtClean="0"/>
              <a:t>How </a:t>
            </a:r>
            <a:r>
              <a:rPr lang="en-US" dirty="0"/>
              <a:t>much would 36 apples cost?  _____________</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1445624" y="1727273"/>
            <a:ext cx="1913857" cy="523220"/>
          </a:xfrm>
          <a:prstGeom prst="rect">
            <a:avLst/>
          </a:prstGeom>
          <a:noFill/>
        </p:spPr>
        <p:txBody>
          <a:bodyPr wrap="none" rtlCol="0">
            <a:spAutoFit/>
          </a:bodyPr>
          <a:lstStyle/>
          <a:p>
            <a:r>
              <a:rPr lang="en-US" sz="2800" dirty="0" smtClean="0">
                <a:solidFill>
                  <a:srgbClr val="FF0000"/>
                </a:solidFill>
              </a:rPr>
              <a:t>equivalency</a:t>
            </a:r>
            <a:endParaRPr lang="en-US" sz="2800" dirty="0">
              <a:solidFill>
                <a:srgbClr val="FF0000"/>
              </a:solidFill>
            </a:endParaRPr>
          </a:p>
        </p:txBody>
      </p:sp>
      <p:sp>
        <p:nvSpPr>
          <p:cNvPr id="7" name="TextBox 6"/>
          <p:cNvSpPr txBox="1"/>
          <p:nvPr/>
        </p:nvSpPr>
        <p:spPr>
          <a:xfrm>
            <a:off x="6030687" y="2750530"/>
            <a:ext cx="829073" cy="523220"/>
          </a:xfrm>
          <a:prstGeom prst="rect">
            <a:avLst/>
          </a:prstGeom>
          <a:noFill/>
        </p:spPr>
        <p:txBody>
          <a:bodyPr wrap="none" rtlCol="0">
            <a:spAutoFit/>
          </a:bodyPr>
          <a:lstStyle/>
          <a:p>
            <a:r>
              <a:rPr lang="en-US" sz="2800" dirty="0" smtClean="0">
                <a:solidFill>
                  <a:srgbClr val="FF0000"/>
                </a:solidFill>
              </a:rPr>
              <a:t>12:9</a:t>
            </a:r>
            <a:endParaRPr lang="en-US" sz="2800" dirty="0">
              <a:solidFill>
                <a:srgbClr val="FF0000"/>
              </a:solidFill>
            </a:endParaRPr>
          </a:p>
        </p:txBody>
      </p:sp>
      <p:sp>
        <p:nvSpPr>
          <p:cNvPr id="8" name="TextBox 7"/>
          <p:cNvSpPr txBox="1"/>
          <p:nvPr/>
        </p:nvSpPr>
        <p:spPr>
          <a:xfrm>
            <a:off x="2992073" y="3808622"/>
            <a:ext cx="4474302" cy="523220"/>
          </a:xfrm>
          <a:prstGeom prst="rect">
            <a:avLst/>
          </a:prstGeom>
          <a:noFill/>
        </p:spPr>
        <p:txBody>
          <a:bodyPr wrap="none" rtlCol="0">
            <a:spAutoFit/>
          </a:bodyPr>
          <a:lstStyle/>
          <a:p>
            <a:r>
              <a:rPr lang="en-US" sz="2800" dirty="0" smtClean="0">
                <a:solidFill>
                  <a:srgbClr val="FF0000"/>
                </a:solidFill>
              </a:rPr>
              <a:t>4                                                3</a:t>
            </a:r>
            <a:endParaRPr lang="en-US" sz="2800" dirty="0">
              <a:solidFill>
                <a:srgbClr val="FF0000"/>
              </a:solidFill>
            </a:endParaRPr>
          </a:p>
        </p:txBody>
      </p:sp>
      <p:sp>
        <p:nvSpPr>
          <p:cNvPr id="9" name="TextBox 8"/>
          <p:cNvSpPr txBox="1"/>
          <p:nvPr/>
        </p:nvSpPr>
        <p:spPr>
          <a:xfrm>
            <a:off x="6383384" y="4831879"/>
            <a:ext cx="732893" cy="523220"/>
          </a:xfrm>
          <a:prstGeom prst="rect">
            <a:avLst/>
          </a:prstGeom>
          <a:noFill/>
        </p:spPr>
        <p:txBody>
          <a:bodyPr wrap="none" rtlCol="0">
            <a:spAutoFit/>
          </a:bodyPr>
          <a:lstStyle/>
          <a:p>
            <a:r>
              <a:rPr lang="en-US" sz="2800" dirty="0">
                <a:solidFill>
                  <a:srgbClr val="FF0000"/>
                </a:solidFill>
              </a:rPr>
              <a:t>$</a:t>
            </a:r>
            <a:r>
              <a:rPr lang="en-US" sz="2800" dirty="0" smtClean="0">
                <a:solidFill>
                  <a:srgbClr val="FF0000"/>
                </a:solidFill>
              </a:rPr>
              <a:t>27</a:t>
            </a:r>
            <a:endParaRPr lang="en-US" sz="2800" dirty="0">
              <a:solidFill>
                <a:srgbClr val="FF0000"/>
              </a:solidFill>
            </a:endParaRPr>
          </a:p>
        </p:txBody>
      </p:sp>
    </p:spTree>
    <p:extLst>
      <p:ext uri="{BB962C8B-B14F-4D97-AF65-F5344CB8AC3E}">
        <p14:creationId xmlns:p14="http://schemas.microsoft.com/office/powerpoint/2010/main" val="185863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Ratios in Real Life</a:t>
            </a:r>
          </a:p>
        </p:txBody>
      </p:sp>
      <p:sp>
        <p:nvSpPr>
          <p:cNvPr id="3" name="Content Placeholder 2"/>
          <p:cNvSpPr>
            <a:spLocks noGrp="1"/>
          </p:cNvSpPr>
          <p:nvPr>
            <p:ph idx="1"/>
          </p:nvPr>
        </p:nvSpPr>
        <p:spPr/>
        <p:txBody>
          <a:bodyPr/>
          <a:lstStyle/>
          <a:p>
            <a:pPr marL="0" indent="0">
              <a:buNone/>
            </a:pPr>
            <a:r>
              <a:rPr lang="en-US" dirty="0" smtClean="0"/>
              <a:t>To Compare Ratios: ___________________________</a:t>
            </a: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Tree>
    <p:extLst>
      <p:ext uri="{BB962C8B-B14F-4D97-AF65-F5344CB8AC3E}">
        <p14:creationId xmlns:p14="http://schemas.microsoft.com/office/powerpoint/2010/main" val="514488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Ratios in Real Life</a:t>
            </a:r>
          </a:p>
        </p:txBody>
      </p:sp>
      <p:sp>
        <p:nvSpPr>
          <p:cNvPr id="3" name="Content Placeholder 2"/>
          <p:cNvSpPr>
            <a:spLocks noGrp="1"/>
          </p:cNvSpPr>
          <p:nvPr>
            <p:ph idx="1"/>
          </p:nvPr>
        </p:nvSpPr>
        <p:spPr/>
        <p:txBody>
          <a:bodyPr/>
          <a:lstStyle/>
          <a:p>
            <a:pPr marL="0" indent="0">
              <a:buNone/>
            </a:pPr>
            <a:r>
              <a:rPr lang="en-US" dirty="0" smtClean="0"/>
              <a:t>To Compare Ratios: ___________________________</a:t>
            </a: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3731102" y="1727273"/>
            <a:ext cx="3081100" cy="523220"/>
          </a:xfrm>
          <a:prstGeom prst="rect">
            <a:avLst/>
          </a:prstGeom>
          <a:noFill/>
        </p:spPr>
        <p:txBody>
          <a:bodyPr wrap="none" rtlCol="0">
            <a:spAutoFit/>
          </a:bodyPr>
          <a:lstStyle/>
          <a:p>
            <a:r>
              <a:rPr lang="en-US" sz="2800" dirty="0" smtClean="0">
                <a:solidFill>
                  <a:srgbClr val="FF0000"/>
                </a:solidFill>
              </a:rPr>
              <a:t>convert to decimals</a:t>
            </a:r>
            <a:endParaRPr lang="en-US" sz="2800" dirty="0">
              <a:solidFill>
                <a:srgbClr val="FF0000"/>
              </a:solidFill>
            </a:endParaRPr>
          </a:p>
        </p:txBody>
      </p:sp>
    </p:spTree>
    <p:extLst>
      <p:ext uri="{BB962C8B-B14F-4D97-AF65-F5344CB8AC3E}">
        <p14:creationId xmlns:p14="http://schemas.microsoft.com/office/powerpoint/2010/main" val="481297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marL="0" indent="0">
              <a:buNone/>
            </a:pPr>
            <a:r>
              <a:rPr lang="en-US" dirty="0"/>
              <a:t>A pet supply chain called Pet City has 15 hamsters </a:t>
            </a:r>
            <a:r>
              <a:rPr lang="en-US" dirty="0" smtClean="0"/>
              <a:t>and </a:t>
            </a:r>
            <a:r>
              <a:rPr lang="en-US" dirty="0"/>
              <a:t>20 gerbils for sale at its Clarksville location. At </a:t>
            </a:r>
            <a:r>
              <a:rPr lang="en-US" dirty="0" smtClean="0"/>
              <a:t>its </a:t>
            </a:r>
            <a:r>
              <a:rPr lang="en-US" dirty="0"/>
              <a:t>Arlington location there are 7 hamsters and 14 </a:t>
            </a:r>
            <a:r>
              <a:rPr lang="en-US" dirty="0" smtClean="0"/>
              <a:t>gerbils</a:t>
            </a:r>
            <a:r>
              <a:rPr lang="en-US" dirty="0"/>
              <a:t>. Which location has a higher ratio of hamsters </a:t>
            </a:r>
            <a:r>
              <a:rPr lang="en-US" dirty="0" smtClean="0"/>
              <a:t>to </a:t>
            </a:r>
            <a:r>
              <a:rPr lang="en-US" dirty="0"/>
              <a:t>gerbils?</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Tree>
    <p:extLst>
      <p:ext uri="{BB962C8B-B14F-4D97-AF65-F5344CB8AC3E}">
        <p14:creationId xmlns:p14="http://schemas.microsoft.com/office/powerpoint/2010/main" val="4100853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marL="0" indent="0">
              <a:buNone/>
            </a:pPr>
            <a:r>
              <a:rPr lang="en-US" dirty="0"/>
              <a:t>A pet supply chain called Pet City has 15 hamsters </a:t>
            </a:r>
            <a:r>
              <a:rPr lang="en-US" dirty="0" smtClean="0"/>
              <a:t>and </a:t>
            </a:r>
            <a:r>
              <a:rPr lang="en-US" dirty="0"/>
              <a:t>20 gerbils for sale at its Clarksville location. At </a:t>
            </a:r>
            <a:r>
              <a:rPr lang="en-US" dirty="0" smtClean="0"/>
              <a:t>its </a:t>
            </a:r>
            <a:r>
              <a:rPr lang="en-US" dirty="0"/>
              <a:t>Arlington location there are 7 hamsters and 14 </a:t>
            </a:r>
            <a:r>
              <a:rPr lang="en-US" dirty="0" smtClean="0"/>
              <a:t>gerbils</a:t>
            </a:r>
            <a:r>
              <a:rPr lang="en-US" dirty="0"/>
              <a:t>. Which location has a higher ratio of hamsters </a:t>
            </a:r>
            <a:r>
              <a:rPr lang="en-US" dirty="0" smtClean="0"/>
              <a:t>to </a:t>
            </a:r>
            <a:r>
              <a:rPr lang="en-US" dirty="0"/>
              <a:t>gerbils?</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700520" y="3852164"/>
            <a:ext cx="7690446" cy="2246769"/>
          </a:xfrm>
          <a:prstGeom prst="rect">
            <a:avLst/>
          </a:prstGeom>
          <a:noFill/>
        </p:spPr>
        <p:txBody>
          <a:bodyPr wrap="square" rtlCol="0">
            <a:spAutoFit/>
          </a:bodyPr>
          <a:lstStyle/>
          <a:p>
            <a:r>
              <a:rPr lang="en-US" sz="2800" dirty="0" smtClean="0">
                <a:solidFill>
                  <a:srgbClr val="FF0000"/>
                </a:solidFill>
              </a:rPr>
              <a:t>Clarksville: 15/20 = 0.75</a:t>
            </a:r>
          </a:p>
          <a:p>
            <a:r>
              <a:rPr lang="en-US" sz="2800" dirty="0" smtClean="0">
                <a:solidFill>
                  <a:srgbClr val="FF0000"/>
                </a:solidFill>
              </a:rPr>
              <a:t>Arlington: 7/14 = 0.50</a:t>
            </a:r>
          </a:p>
          <a:p>
            <a:endParaRPr lang="en-US" sz="2800" dirty="0">
              <a:solidFill>
                <a:srgbClr val="FF0000"/>
              </a:solidFill>
            </a:endParaRPr>
          </a:p>
          <a:p>
            <a:r>
              <a:rPr lang="en-US" sz="2800" dirty="0" smtClean="0">
                <a:solidFill>
                  <a:srgbClr val="FF0000"/>
                </a:solidFill>
              </a:rPr>
              <a:t>Clarksville’s value is higher, therefore the ratio of hamsters to gerbils is higher in Clarksville.</a:t>
            </a:r>
            <a:endParaRPr lang="en-US" sz="2800" dirty="0">
              <a:solidFill>
                <a:srgbClr val="FF0000"/>
              </a:solidFill>
            </a:endParaRPr>
          </a:p>
        </p:txBody>
      </p:sp>
    </p:spTree>
    <p:extLst>
      <p:ext uri="{BB962C8B-B14F-4D97-AF65-F5344CB8AC3E}">
        <p14:creationId xmlns:p14="http://schemas.microsoft.com/office/powerpoint/2010/main" val="1147715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pPr marL="0" indent="0">
              <a:buNone/>
            </a:pPr>
            <a:r>
              <a:rPr lang="en-US" dirty="0"/>
              <a:t>Preston went on a two-day fishing trip. On the first day, he caught 15 catfish and 3 salmon. On the second day, he caught 18 catfish and 4 salmon. On which day of the fishing trip did Preston catch a lower ratio of catfish to salmon?</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quot;No&quot; Symbol 5"/>
          <p:cNvSpPr/>
          <p:nvPr/>
        </p:nvSpPr>
        <p:spPr>
          <a:xfrm>
            <a:off x="1948542" y="750139"/>
            <a:ext cx="5246915" cy="5246915"/>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2496751" y="5997054"/>
            <a:ext cx="4150495"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Skip this slide.</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515347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a:t>An auto dealership sells minivans and sedans. In </a:t>
            </a:r>
            <a:r>
              <a:rPr lang="en-US" dirty="0" smtClean="0"/>
              <a:t>January</a:t>
            </a:r>
            <a:r>
              <a:rPr lang="en-US" dirty="0"/>
              <a:t>, they sold 5 minivans and 20 sedans. In </a:t>
            </a:r>
            <a:r>
              <a:rPr lang="en-US" dirty="0" smtClean="0"/>
              <a:t>February</a:t>
            </a:r>
            <a:r>
              <a:rPr lang="en-US" dirty="0"/>
              <a:t>, they sold 2 minivans and 8 sedans. During </a:t>
            </a:r>
            <a:r>
              <a:rPr lang="en-US" dirty="0" smtClean="0"/>
              <a:t>which </a:t>
            </a:r>
            <a:r>
              <a:rPr lang="en-US" dirty="0"/>
              <a:t>month did the auto dealership sell a lower </a:t>
            </a:r>
            <a:r>
              <a:rPr lang="en-US" dirty="0" smtClean="0"/>
              <a:t>ratio </a:t>
            </a:r>
            <a:r>
              <a:rPr lang="en-US" dirty="0"/>
              <a:t>of sedans to minivans?</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Tree>
    <p:extLst>
      <p:ext uri="{BB962C8B-B14F-4D97-AF65-F5344CB8AC3E}">
        <p14:creationId xmlns:p14="http://schemas.microsoft.com/office/powerpoint/2010/main" val="3348032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a:t>An auto dealership sells minivans and sedans. In </a:t>
            </a:r>
            <a:r>
              <a:rPr lang="en-US" dirty="0" smtClean="0"/>
              <a:t>January</a:t>
            </a:r>
            <a:r>
              <a:rPr lang="en-US" dirty="0"/>
              <a:t>, they sold 5 minivans and 20 sedans. In </a:t>
            </a:r>
            <a:r>
              <a:rPr lang="en-US" dirty="0" smtClean="0"/>
              <a:t>February</a:t>
            </a:r>
            <a:r>
              <a:rPr lang="en-US" dirty="0"/>
              <a:t>, they sold 2 minivans and 8 sedans. During </a:t>
            </a:r>
            <a:r>
              <a:rPr lang="en-US" dirty="0" smtClean="0"/>
              <a:t>which </a:t>
            </a:r>
            <a:r>
              <a:rPr lang="en-US" dirty="0"/>
              <a:t>month did the auto dealership sell a lower </a:t>
            </a:r>
            <a:r>
              <a:rPr lang="en-US" dirty="0" smtClean="0"/>
              <a:t>ratio </a:t>
            </a:r>
            <a:r>
              <a:rPr lang="en-US" dirty="0"/>
              <a:t>of sedans to minivans?</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700520" y="3852164"/>
            <a:ext cx="7690446" cy="1815882"/>
          </a:xfrm>
          <a:prstGeom prst="rect">
            <a:avLst/>
          </a:prstGeom>
          <a:noFill/>
        </p:spPr>
        <p:txBody>
          <a:bodyPr wrap="square" rtlCol="0">
            <a:spAutoFit/>
          </a:bodyPr>
          <a:lstStyle/>
          <a:p>
            <a:r>
              <a:rPr lang="en-US" sz="2800" dirty="0" smtClean="0">
                <a:solidFill>
                  <a:srgbClr val="FF0000"/>
                </a:solidFill>
              </a:rPr>
              <a:t>January: 20/5 = 4</a:t>
            </a:r>
          </a:p>
          <a:p>
            <a:r>
              <a:rPr lang="en-US" sz="2800" dirty="0" smtClean="0">
                <a:solidFill>
                  <a:srgbClr val="FF0000"/>
                </a:solidFill>
              </a:rPr>
              <a:t>February: 8/2 = 4</a:t>
            </a:r>
          </a:p>
          <a:p>
            <a:endParaRPr lang="en-US" sz="2800" dirty="0">
              <a:solidFill>
                <a:srgbClr val="FF0000"/>
              </a:solidFill>
            </a:endParaRPr>
          </a:p>
          <a:p>
            <a:r>
              <a:rPr lang="en-US" sz="2800" dirty="0" smtClean="0">
                <a:solidFill>
                  <a:srgbClr val="FF0000"/>
                </a:solidFill>
              </a:rPr>
              <a:t>The ratio is the same for the two months.</a:t>
            </a:r>
            <a:endParaRPr lang="en-US" sz="2800" dirty="0">
              <a:solidFill>
                <a:srgbClr val="FF0000"/>
              </a:solidFill>
            </a:endParaRPr>
          </a:p>
        </p:txBody>
      </p:sp>
    </p:spTree>
    <p:extLst>
      <p:ext uri="{BB962C8B-B14F-4D97-AF65-F5344CB8AC3E}">
        <p14:creationId xmlns:p14="http://schemas.microsoft.com/office/powerpoint/2010/main" val="3336042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lstStyle/>
          <a:p>
            <a:pPr marL="0" indent="0">
              <a:buNone/>
            </a:pPr>
            <a:r>
              <a:rPr lang="en-US" dirty="0"/>
              <a:t>Mrs. Ingram and Mrs. Perez took polls of their second-grade classes to find out their students' favorite colors. In Mrs. Ingram's class, 12 students said their favorite color was blue and 10 said their favorite color was red. In Mrs. Perez's class, 10 voted for blue and 6 for red. Whose class had a higher ratio of students who preferred red to students who preferred blue?</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quot;No&quot; Symbol 5"/>
          <p:cNvSpPr/>
          <p:nvPr/>
        </p:nvSpPr>
        <p:spPr>
          <a:xfrm>
            <a:off x="1948542" y="750139"/>
            <a:ext cx="5246915" cy="5246915"/>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2496751" y="5997054"/>
            <a:ext cx="4150495"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Skip this slide.</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96931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a:t>
            </a:r>
            <a:endParaRPr lang="en-US" dirty="0"/>
          </a:p>
        </p:txBody>
      </p:sp>
      <p:sp>
        <p:nvSpPr>
          <p:cNvPr id="3" name="Content Placeholder 2"/>
          <p:cNvSpPr>
            <a:spLocks noGrp="1"/>
          </p:cNvSpPr>
          <p:nvPr>
            <p:ph idx="1"/>
          </p:nvPr>
        </p:nvSpPr>
        <p:spPr/>
        <p:txBody>
          <a:bodyPr/>
          <a:lstStyle/>
          <a:p>
            <a:pPr marL="0" indent="0">
              <a:buNone/>
            </a:pPr>
            <a:r>
              <a:rPr lang="en-US" dirty="0" smtClean="0"/>
              <a:t>What is it?</a:t>
            </a:r>
          </a:p>
          <a:p>
            <a:pPr marL="0" indent="0">
              <a:buNone/>
            </a:pPr>
            <a:endParaRPr lang="en-US" dirty="0"/>
          </a:p>
          <a:p>
            <a:pPr marL="0" indent="0">
              <a:buNone/>
            </a:pPr>
            <a:endParaRPr lang="en-US" dirty="0" smtClean="0"/>
          </a:p>
          <a:p>
            <a:pPr marL="0" indent="0">
              <a:buNone/>
            </a:pPr>
            <a:r>
              <a:rPr lang="en-US" dirty="0" smtClean="0"/>
              <a:t>Ex</a:t>
            </a:r>
            <a:r>
              <a:rPr lang="en-US" dirty="0"/>
              <a:t>: A class has 12 girls and 18 boys.  What is the ratios of boys to girls?</a:t>
            </a:r>
          </a:p>
          <a:p>
            <a:pPr marL="0" indent="0">
              <a:buNone/>
            </a:pPr>
            <a:r>
              <a:rPr lang="en-US" dirty="0"/>
              <a:t> </a:t>
            </a:r>
            <a:r>
              <a:rPr lang="en-US" dirty="0" smtClean="0"/>
              <a:t>       1</a:t>
            </a:r>
            <a:r>
              <a:rPr lang="en-US" dirty="0"/>
              <a:t>)		</a:t>
            </a:r>
            <a:r>
              <a:rPr lang="en-US" dirty="0" smtClean="0"/>
              <a:t>   2)</a:t>
            </a:r>
            <a:r>
              <a:rPr lang="en-US" dirty="0"/>
              <a:t>	</a:t>
            </a:r>
            <a:r>
              <a:rPr lang="en-US" dirty="0" smtClean="0"/>
              <a:t>		3</a:t>
            </a:r>
            <a:r>
              <a:rPr lang="en-US" dirty="0"/>
              <a:t>)</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7" name="TextBox 6"/>
          <p:cNvSpPr txBox="1"/>
          <p:nvPr/>
        </p:nvSpPr>
        <p:spPr>
          <a:xfrm>
            <a:off x="2464526" y="1825625"/>
            <a:ext cx="4585294" cy="523220"/>
          </a:xfrm>
          <a:prstGeom prst="rect">
            <a:avLst/>
          </a:prstGeom>
          <a:noFill/>
        </p:spPr>
        <p:txBody>
          <a:bodyPr wrap="none" rtlCol="0">
            <a:spAutoFit/>
          </a:bodyPr>
          <a:lstStyle/>
          <a:p>
            <a:r>
              <a:rPr lang="en-US" sz="2800" dirty="0" smtClean="0">
                <a:solidFill>
                  <a:srgbClr val="FF0000"/>
                </a:solidFill>
              </a:rPr>
              <a:t>A comparison of two numbers</a:t>
            </a:r>
            <a:endParaRPr lang="en-US" sz="2800" dirty="0">
              <a:solidFill>
                <a:srgbClr val="FF0000"/>
              </a:solidFill>
            </a:endParaRPr>
          </a:p>
        </p:txBody>
      </p:sp>
    </p:spTree>
    <p:extLst>
      <p:ext uri="{BB962C8B-B14F-4D97-AF65-F5344CB8AC3E}">
        <p14:creationId xmlns:p14="http://schemas.microsoft.com/office/powerpoint/2010/main" val="82822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idx="1"/>
          </p:nvPr>
        </p:nvSpPr>
        <p:spPr/>
        <p:txBody>
          <a:bodyPr>
            <a:normAutofit/>
          </a:bodyPr>
          <a:lstStyle/>
          <a:p>
            <a:pPr marL="0" indent="0">
              <a:buNone/>
            </a:pPr>
            <a:r>
              <a:rPr lang="en-US" dirty="0"/>
              <a:t>The chart below shows three colleges and average </a:t>
            </a:r>
            <a:r>
              <a:rPr lang="en-US" dirty="0" smtClean="0"/>
              <a:t>students </a:t>
            </a:r>
            <a:r>
              <a:rPr lang="en-US" dirty="0"/>
              <a:t>and teachers per class.  Jenna knows she </a:t>
            </a:r>
            <a:r>
              <a:rPr lang="en-US" dirty="0" smtClean="0"/>
              <a:t>wants </a:t>
            </a:r>
            <a:r>
              <a:rPr lang="en-US" dirty="0"/>
              <a:t>small class sizes in college.  Which college has </a:t>
            </a:r>
            <a:r>
              <a:rPr lang="en-US" dirty="0" smtClean="0"/>
              <a:t>the </a:t>
            </a:r>
            <a:r>
              <a:rPr lang="en-US" dirty="0"/>
              <a:t>lowest student-to-teacher ratio</a:t>
            </a:r>
            <a:r>
              <a:rPr lang="en-US" dirty="0" smtClean="0"/>
              <a:t>?</a:t>
            </a:r>
            <a:endParaRPr lang="en-US" dirty="0"/>
          </a:p>
          <a:p>
            <a:pPr marL="0" indent="0">
              <a:buNone/>
            </a:pPr>
            <a:r>
              <a:rPr lang="en-US" dirty="0"/>
              <a:t>		</a:t>
            </a:r>
            <a:r>
              <a:rPr lang="en-US" dirty="0" smtClean="0"/>
              <a:t>	</a:t>
            </a:r>
            <a:r>
              <a:rPr lang="en-US" u="sng" dirty="0" smtClean="0"/>
              <a:t>Teachers</a:t>
            </a:r>
            <a:r>
              <a:rPr lang="en-US" dirty="0"/>
              <a:t>	</a:t>
            </a:r>
            <a:r>
              <a:rPr lang="en-US" u="sng" dirty="0"/>
              <a:t>Students</a:t>
            </a:r>
            <a:endParaRPr lang="en-US" dirty="0"/>
          </a:p>
          <a:p>
            <a:pPr marL="0" indent="0">
              <a:buNone/>
            </a:pPr>
            <a:r>
              <a:rPr lang="en-US" dirty="0"/>
              <a:t>Ohio U.		3		29</a:t>
            </a:r>
          </a:p>
          <a:p>
            <a:pPr marL="0" indent="0">
              <a:buNone/>
            </a:pPr>
            <a:r>
              <a:rPr lang="en-US" dirty="0"/>
              <a:t>Ohio State	</a:t>
            </a:r>
            <a:r>
              <a:rPr lang="en-US" dirty="0" smtClean="0"/>
              <a:t>	2</a:t>
            </a:r>
            <a:r>
              <a:rPr lang="en-US" dirty="0"/>
              <a:t>		32</a:t>
            </a:r>
          </a:p>
          <a:p>
            <a:pPr marL="0" indent="0">
              <a:buNone/>
            </a:pPr>
            <a:r>
              <a:rPr lang="en-US" dirty="0"/>
              <a:t>Wright State	</a:t>
            </a:r>
            <a:r>
              <a:rPr lang="en-US" dirty="0" smtClean="0"/>
              <a:t>	4</a:t>
            </a:r>
            <a:r>
              <a:rPr lang="en-US" dirty="0"/>
              <a:t>		49</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Tree>
    <p:extLst>
      <p:ext uri="{BB962C8B-B14F-4D97-AF65-F5344CB8AC3E}">
        <p14:creationId xmlns:p14="http://schemas.microsoft.com/office/powerpoint/2010/main" val="19666905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idx="1"/>
          </p:nvPr>
        </p:nvSpPr>
        <p:spPr/>
        <p:txBody>
          <a:bodyPr>
            <a:normAutofit/>
          </a:bodyPr>
          <a:lstStyle/>
          <a:p>
            <a:pPr marL="0" indent="0">
              <a:buNone/>
            </a:pPr>
            <a:r>
              <a:rPr lang="en-US" dirty="0"/>
              <a:t>The chart below shows three colleges and average </a:t>
            </a:r>
            <a:r>
              <a:rPr lang="en-US" dirty="0" smtClean="0"/>
              <a:t>students </a:t>
            </a:r>
            <a:r>
              <a:rPr lang="en-US" dirty="0"/>
              <a:t>and teachers per class.  Jenna knows she </a:t>
            </a:r>
            <a:r>
              <a:rPr lang="en-US" dirty="0" smtClean="0"/>
              <a:t>wants </a:t>
            </a:r>
            <a:r>
              <a:rPr lang="en-US" dirty="0"/>
              <a:t>small class sizes in college.  Which college has </a:t>
            </a:r>
            <a:r>
              <a:rPr lang="en-US" dirty="0" smtClean="0"/>
              <a:t>the </a:t>
            </a:r>
            <a:r>
              <a:rPr lang="en-US" dirty="0"/>
              <a:t>lowest student-to-teacher ratio</a:t>
            </a:r>
            <a:r>
              <a:rPr lang="en-US" dirty="0" smtClean="0"/>
              <a:t>?</a:t>
            </a:r>
            <a:endParaRPr lang="en-US" dirty="0"/>
          </a:p>
          <a:p>
            <a:pPr marL="0" indent="0">
              <a:buNone/>
            </a:pPr>
            <a:r>
              <a:rPr lang="en-US" dirty="0"/>
              <a:t>		</a:t>
            </a:r>
            <a:r>
              <a:rPr lang="en-US" dirty="0" smtClean="0"/>
              <a:t>	</a:t>
            </a:r>
            <a:r>
              <a:rPr lang="en-US" u="sng" dirty="0" smtClean="0"/>
              <a:t>Teachers</a:t>
            </a:r>
            <a:r>
              <a:rPr lang="en-US" dirty="0"/>
              <a:t>	</a:t>
            </a:r>
            <a:r>
              <a:rPr lang="en-US" u="sng" dirty="0"/>
              <a:t>Students</a:t>
            </a:r>
            <a:endParaRPr lang="en-US" dirty="0"/>
          </a:p>
          <a:p>
            <a:pPr marL="0" indent="0">
              <a:buNone/>
            </a:pPr>
            <a:r>
              <a:rPr lang="en-US" dirty="0"/>
              <a:t>Ohio U.		3		29</a:t>
            </a:r>
          </a:p>
          <a:p>
            <a:pPr marL="0" indent="0">
              <a:buNone/>
            </a:pPr>
            <a:r>
              <a:rPr lang="en-US" dirty="0"/>
              <a:t>Ohio State	</a:t>
            </a:r>
            <a:r>
              <a:rPr lang="en-US" dirty="0" smtClean="0"/>
              <a:t>	2</a:t>
            </a:r>
            <a:r>
              <a:rPr lang="en-US" dirty="0"/>
              <a:t>		32</a:t>
            </a:r>
          </a:p>
          <a:p>
            <a:pPr marL="0" indent="0">
              <a:buNone/>
            </a:pPr>
            <a:r>
              <a:rPr lang="en-US" dirty="0"/>
              <a:t>Wright State	</a:t>
            </a:r>
            <a:r>
              <a:rPr lang="en-US" dirty="0" smtClean="0"/>
              <a:t>	4</a:t>
            </a:r>
            <a:r>
              <a:rPr lang="en-US" dirty="0"/>
              <a:t>		49</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439261" y="5769577"/>
            <a:ext cx="8164807" cy="523220"/>
          </a:xfrm>
          <a:prstGeom prst="rect">
            <a:avLst/>
          </a:prstGeom>
          <a:noFill/>
        </p:spPr>
        <p:txBody>
          <a:bodyPr wrap="square" rtlCol="0">
            <a:spAutoFit/>
          </a:bodyPr>
          <a:lstStyle/>
          <a:p>
            <a:r>
              <a:rPr lang="en-US" sz="2800" dirty="0" smtClean="0">
                <a:solidFill>
                  <a:srgbClr val="FF0000"/>
                </a:solidFill>
              </a:rPr>
              <a:t>OU: 29/3 = 9.7     OSU: 32/2 = 16     WSU: 49/4 = 12.25</a:t>
            </a:r>
          </a:p>
        </p:txBody>
      </p:sp>
    </p:spTree>
    <p:extLst>
      <p:ext uri="{BB962C8B-B14F-4D97-AF65-F5344CB8AC3E}">
        <p14:creationId xmlns:p14="http://schemas.microsoft.com/office/powerpoint/2010/main" val="39941792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idx="1"/>
          </p:nvPr>
        </p:nvSpPr>
        <p:spPr/>
        <p:txBody>
          <a:bodyPr>
            <a:normAutofit/>
          </a:bodyPr>
          <a:lstStyle/>
          <a:p>
            <a:pPr marL="0" indent="0">
              <a:buNone/>
            </a:pPr>
            <a:r>
              <a:rPr lang="en-US" dirty="0"/>
              <a:t>The chart below shows three colleges and average </a:t>
            </a:r>
            <a:r>
              <a:rPr lang="en-US" dirty="0" smtClean="0"/>
              <a:t>students </a:t>
            </a:r>
            <a:r>
              <a:rPr lang="en-US" dirty="0"/>
              <a:t>and teachers per class.  Jenna knows she </a:t>
            </a:r>
            <a:r>
              <a:rPr lang="en-US" dirty="0" smtClean="0"/>
              <a:t>wants </a:t>
            </a:r>
            <a:r>
              <a:rPr lang="en-US" dirty="0"/>
              <a:t>small class sizes in college.  Which college has </a:t>
            </a:r>
            <a:r>
              <a:rPr lang="en-US" dirty="0" smtClean="0"/>
              <a:t>the </a:t>
            </a:r>
            <a:r>
              <a:rPr lang="en-US" dirty="0"/>
              <a:t>lowest student-to-teacher ratio</a:t>
            </a:r>
            <a:r>
              <a:rPr lang="en-US" dirty="0" smtClean="0"/>
              <a:t>?</a:t>
            </a:r>
            <a:endParaRPr lang="en-US" dirty="0"/>
          </a:p>
          <a:p>
            <a:pPr marL="0" indent="0">
              <a:buNone/>
            </a:pPr>
            <a:r>
              <a:rPr lang="en-US" dirty="0"/>
              <a:t>		</a:t>
            </a:r>
            <a:r>
              <a:rPr lang="en-US" dirty="0" smtClean="0"/>
              <a:t>	</a:t>
            </a:r>
            <a:r>
              <a:rPr lang="en-US" u="sng" dirty="0" smtClean="0"/>
              <a:t>Teachers</a:t>
            </a:r>
            <a:r>
              <a:rPr lang="en-US" dirty="0"/>
              <a:t>	</a:t>
            </a:r>
            <a:r>
              <a:rPr lang="en-US" u="sng" dirty="0"/>
              <a:t>Students</a:t>
            </a:r>
            <a:endParaRPr lang="en-US" dirty="0"/>
          </a:p>
          <a:p>
            <a:pPr marL="0" indent="0">
              <a:buNone/>
            </a:pPr>
            <a:r>
              <a:rPr lang="en-US" dirty="0"/>
              <a:t>Ohio U.		3		29</a:t>
            </a:r>
          </a:p>
          <a:p>
            <a:pPr marL="0" indent="0">
              <a:buNone/>
            </a:pPr>
            <a:r>
              <a:rPr lang="en-US" dirty="0"/>
              <a:t>Ohio State	</a:t>
            </a:r>
            <a:r>
              <a:rPr lang="en-US" dirty="0" smtClean="0"/>
              <a:t>	2</a:t>
            </a:r>
            <a:r>
              <a:rPr lang="en-US" dirty="0"/>
              <a:t>		32</a:t>
            </a:r>
          </a:p>
          <a:p>
            <a:pPr marL="0" indent="0">
              <a:buNone/>
            </a:pPr>
            <a:r>
              <a:rPr lang="en-US" dirty="0"/>
              <a:t>Wright State	</a:t>
            </a:r>
            <a:r>
              <a:rPr lang="en-US" dirty="0" smtClean="0"/>
              <a:t>	4</a:t>
            </a:r>
            <a:r>
              <a:rPr lang="en-US" dirty="0"/>
              <a:t>		49</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439261" y="5769577"/>
            <a:ext cx="8164807" cy="523220"/>
          </a:xfrm>
          <a:prstGeom prst="rect">
            <a:avLst/>
          </a:prstGeom>
          <a:noFill/>
        </p:spPr>
        <p:txBody>
          <a:bodyPr wrap="square" rtlCol="0">
            <a:spAutoFit/>
          </a:bodyPr>
          <a:lstStyle/>
          <a:p>
            <a:r>
              <a:rPr lang="en-US" sz="2800" dirty="0" smtClean="0">
                <a:solidFill>
                  <a:srgbClr val="FF0000"/>
                </a:solidFill>
              </a:rPr>
              <a:t>OU: 29/3 = 9.7     OSU: 32/2 = 16     WSU: 49/4 = 12.25</a:t>
            </a:r>
          </a:p>
        </p:txBody>
      </p:sp>
      <p:sp>
        <p:nvSpPr>
          <p:cNvPr id="7" name="Oval 6"/>
          <p:cNvSpPr/>
          <p:nvPr/>
        </p:nvSpPr>
        <p:spPr>
          <a:xfrm>
            <a:off x="439261" y="3918857"/>
            <a:ext cx="1703048" cy="63572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4085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6</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Mario can afford to apply to only one university. He will apply to the school that offers the best probability of awarding him a full, academic scholarship. At which school does he have the best chance of getting a full ride scholarship?  </a:t>
            </a:r>
          </a:p>
          <a:p>
            <a:pPr marL="0" indent="0">
              <a:buNone/>
            </a:pPr>
            <a:r>
              <a:rPr lang="en-US" dirty="0"/>
              <a:t>		</a:t>
            </a:r>
            <a:endParaRPr lang="en-US" dirty="0" smtClean="0"/>
          </a:p>
          <a:p>
            <a:pPr marL="0" indent="0">
              <a:buNone/>
            </a:pPr>
            <a:r>
              <a:rPr lang="en-US" dirty="0"/>
              <a:t>	</a:t>
            </a:r>
            <a:r>
              <a:rPr lang="en-US" dirty="0" smtClean="0"/>
              <a:t>	</a:t>
            </a:r>
            <a:r>
              <a:rPr lang="en-US" u="sng" dirty="0" smtClean="0"/>
              <a:t>Applicants</a:t>
            </a:r>
            <a:r>
              <a:rPr lang="en-US" dirty="0"/>
              <a:t>	</a:t>
            </a:r>
            <a:r>
              <a:rPr lang="en-US" u="sng" dirty="0"/>
              <a:t>Full-Rides</a:t>
            </a:r>
            <a:endParaRPr lang="en-US" dirty="0"/>
          </a:p>
          <a:p>
            <a:pPr marL="0" indent="0">
              <a:buNone/>
            </a:pPr>
            <a:r>
              <a:rPr lang="en-US" dirty="0"/>
              <a:t>College A	825		275</a:t>
            </a:r>
          </a:p>
          <a:p>
            <a:pPr marL="0" indent="0">
              <a:buNone/>
            </a:pPr>
            <a:r>
              <a:rPr lang="en-US" dirty="0"/>
              <a:t>College B	600		150</a:t>
            </a:r>
          </a:p>
          <a:p>
            <a:pPr marL="0" indent="0">
              <a:buNone/>
            </a:pPr>
            <a:r>
              <a:rPr lang="en-US" dirty="0"/>
              <a:t>College C	2250		250</a:t>
            </a:r>
          </a:p>
          <a:p>
            <a:pPr marL="0" indent="0">
              <a:buNone/>
            </a:pPr>
            <a:r>
              <a:rPr lang="en-US" dirty="0"/>
              <a:t>College D	1250		125</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quot;No&quot; Symbol 5"/>
          <p:cNvSpPr/>
          <p:nvPr/>
        </p:nvSpPr>
        <p:spPr>
          <a:xfrm>
            <a:off x="1948542" y="750139"/>
            <a:ext cx="5246915" cy="5246915"/>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2496751" y="5997054"/>
            <a:ext cx="4150495"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Skip this slide.</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156825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7</a:t>
            </a:r>
            <a:endParaRPr lang="en-US" dirty="0"/>
          </a:p>
        </p:txBody>
      </p:sp>
      <p:sp>
        <p:nvSpPr>
          <p:cNvPr id="3" name="Content Placeholder 2"/>
          <p:cNvSpPr>
            <a:spLocks noGrp="1"/>
          </p:cNvSpPr>
          <p:nvPr>
            <p:ph idx="1"/>
          </p:nvPr>
        </p:nvSpPr>
        <p:spPr/>
        <p:txBody>
          <a:bodyPr/>
          <a:lstStyle/>
          <a:p>
            <a:pPr marL="0" indent="0">
              <a:buNone/>
            </a:pPr>
            <a:r>
              <a:rPr lang="en-US" dirty="0"/>
              <a:t>The table shows the number of games played and </a:t>
            </a:r>
            <a:r>
              <a:rPr lang="en-US" dirty="0" smtClean="0"/>
              <a:t>the </a:t>
            </a:r>
            <a:r>
              <a:rPr lang="en-US" dirty="0"/>
              <a:t>number of games won by four sports teams at a </a:t>
            </a:r>
            <a:r>
              <a:rPr lang="en-US" dirty="0" smtClean="0"/>
              <a:t>middle </a:t>
            </a:r>
            <a:r>
              <a:rPr lang="en-US" dirty="0"/>
              <a:t>school.  None of the sports teams had a tie </a:t>
            </a:r>
            <a:r>
              <a:rPr lang="en-US" dirty="0" smtClean="0"/>
              <a:t>game </a:t>
            </a:r>
            <a:r>
              <a:rPr lang="en-US" dirty="0"/>
              <a:t>during the season.  Which sports team has the </a:t>
            </a:r>
            <a:r>
              <a:rPr lang="en-US" dirty="0" smtClean="0"/>
              <a:t>lowest </a:t>
            </a:r>
            <a:r>
              <a:rPr lang="en-US" dirty="0"/>
              <a:t>loss-to-win ratio?</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pic>
        <p:nvPicPr>
          <p:cNvPr id="6" name="Picture 5"/>
          <p:cNvPicPr/>
          <p:nvPr/>
        </p:nvPicPr>
        <p:blipFill rotWithShape="1">
          <a:blip r:embed="rId2">
            <a:extLst>
              <a:ext uri="{28A0092B-C50C-407E-A947-70E740481C1C}">
                <a14:useLocalDpi xmlns:a14="http://schemas.microsoft.com/office/drawing/2010/main" val="0"/>
              </a:ext>
            </a:extLst>
          </a:blip>
          <a:srcRect t="31750" r="7944" b="14131"/>
          <a:stretch/>
        </p:blipFill>
        <p:spPr bwMode="auto">
          <a:xfrm>
            <a:off x="628649" y="3921171"/>
            <a:ext cx="5400847" cy="225579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526731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7</a:t>
            </a:r>
            <a:endParaRPr lang="en-US" dirty="0"/>
          </a:p>
        </p:txBody>
      </p:sp>
      <p:sp>
        <p:nvSpPr>
          <p:cNvPr id="3" name="Content Placeholder 2"/>
          <p:cNvSpPr>
            <a:spLocks noGrp="1"/>
          </p:cNvSpPr>
          <p:nvPr>
            <p:ph idx="1"/>
          </p:nvPr>
        </p:nvSpPr>
        <p:spPr/>
        <p:txBody>
          <a:bodyPr/>
          <a:lstStyle/>
          <a:p>
            <a:pPr marL="0" indent="0">
              <a:buNone/>
            </a:pPr>
            <a:r>
              <a:rPr lang="en-US" dirty="0"/>
              <a:t>The table shows the number of games played and </a:t>
            </a:r>
            <a:r>
              <a:rPr lang="en-US" dirty="0" smtClean="0"/>
              <a:t>the </a:t>
            </a:r>
            <a:r>
              <a:rPr lang="en-US" dirty="0"/>
              <a:t>number of games won by four sports teams at a </a:t>
            </a:r>
            <a:r>
              <a:rPr lang="en-US" dirty="0" smtClean="0"/>
              <a:t>middle </a:t>
            </a:r>
            <a:r>
              <a:rPr lang="en-US" dirty="0"/>
              <a:t>school.  None of the sports teams had a tie </a:t>
            </a:r>
            <a:r>
              <a:rPr lang="en-US" dirty="0" smtClean="0"/>
              <a:t>game </a:t>
            </a:r>
            <a:r>
              <a:rPr lang="en-US" dirty="0"/>
              <a:t>during the season.  Which sports team has the </a:t>
            </a:r>
            <a:r>
              <a:rPr lang="en-US" dirty="0" smtClean="0"/>
              <a:t>lowest </a:t>
            </a:r>
            <a:r>
              <a:rPr lang="en-US" dirty="0"/>
              <a:t>loss-to-win ratio?</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pic>
        <p:nvPicPr>
          <p:cNvPr id="6" name="Picture 5"/>
          <p:cNvPicPr/>
          <p:nvPr/>
        </p:nvPicPr>
        <p:blipFill rotWithShape="1">
          <a:blip r:embed="rId2">
            <a:extLst>
              <a:ext uri="{28A0092B-C50C-407E-A947-70E740481C1C}">
                <a14:useLocalDpi xmlns:a14="http://schemas.microsoft.com/office/drawing/2010/main" val="0"/>
              </a:ext>
            </a:extLst>
          </a:blip>
          <a:srcRect t="31750" r="7944" b="14131"/>
          <a:stretch/>
        </p:blipFill>
        <p:spPr bwMode="auto">
          <a:xfrm>
            <a:off x="628649" y="3921171"/>
            <a:ext cx="5400847" cy="2255792"/>
          </a:xfrm>
          <a:prstGeom prst="rect">
            <a:avLst/>
          </a:prstGeom>
          <a:noFill/>
          <a:ln>
            <a:noFill/>
          </a:ln>
          <a:extLst>
            <a:ext uri="{53640926-AAD7-44D8-BBD7-CCE9431645EC}">
              <a14:shadowObscured xmlns:a14="http://schemas.microsoft.com/office/drawing/2010/main"/>
            </a:ext>
          </a:extLst>
        </p:spPr>
      </p:pic>
      <p:sp>
        <p:nvSpPr>
          <p:cNvPr id="7" name="TextBox 6"/>
          <p:cNvSpPr txBox="1"/>
          <p:nvPr/>
        </p:nvSpPr>
        <p:spPr>
          <a:xfrm>
            <a:off x="6029496" y="4552611"/>
            <a:ext cx="2888081" cy="1569660"/>
          </a:xfrm>
          <a:prstGeom prst="rect">
            <a:avLst/>
          </a:prstGeom>
          <a:noFill/>
        </p:spPr>
        <p:txBody>
          <a:bodyPr wrap="square" rtlCol="0">
            <a:spAutoFit/>
          </a:bodyPr>
          <a:lstStyle/>
          <a:p>
            <a:r>
              <a:rPr lang="en-US" sz="2400" dirty="0" smtClean="0">
                <a:solidFill>
                  <a:srgbClr val="FF0000"/>
                </a:solidFill>
              </a:rPr>
              <a:t>3:15</a:t>
            </a:r>
          </a:p>
          <a:p>
            <a:r>
              <a:rPr lang="en-US" sz="2400" dirty="0" smtClean="0">
                <a:solidFill>
                  <a:srgbClr val="FF0000"/>
                </a:solidFill>
              </a:rPr>
              <a:t>3:4</a:t>
            </a:r>
          </a:p>
          <a:p>
            <a:r>
              <a:rPr lang="en-US" sz="2400" dirty="0" smtClean="0">
                <a:solidFill>
                  <a:srgbClr val="FF0000"/>
                </a:solidFill>
              </a:rPr>
              <a:t>6:8</a:t>
            </a:r>
          </a:p>
          <a:p>
            <a:r>
              <a:rPr lang="en-US" sz="2400" dirty="0" smtClean="0">
                <a:solidFill>
                  <a:srgbClr val="FF0000"/>
                </a:solidFill>
              </a:rPr>
              <a:t>2:18</a:t>
            </a:r>
          </a:p>
        </p:txBody>
      </p:sp>
    </p:spTree>
    <p:extLst>
      <p:ext uri="{BB962C8B-B14F-4D97-AF65-F5344CB8AC3E}">
        <p14:creationId xmlns:p14="http://schemas.microsoft.com/office/powerpoint/2010/main" val="2828306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7</a:t>
            </a:r>
            <a:endParaRPr lang="en-US" dirty="0"/>
          </a:p>
        </p:txBody>
      </p:sp>
      <p:sp>
        <p:nvSpPr>
          <p:cNvPr id="3" name="Content Placeholder 2"/>
          <p:cNvSpPr>
            <a:spLocks noGrp="1"/>
          </p:cNvSpPr>
          <p:nvPr>
            <p:ph idx="1"/>
          </p:nvPr>
        </p:nvSpPr>
        <p:spPr/>
        <p:txBody>
          <a:bodyPr/>
          <a:lstStyle/>
          <a:p>
            <a:pPr marL="0" indent="0">
              <a:buNone/>
            </a:pPr>
            <a:r>
              <a:rPr lang="en-US" dirty="0"/>
              <a:t>The table shows the number of games played and </a:t>
            </a:r>
            <a:r>
              <a:rPr lang="en-US" dirty="0" smtClean="0"/>
              <a:t>the </a:t>
            </a:r>
            <a:r>
              <a:rPr lang="en-US" dirty="0"/>
              <a:t>number of games won by four sports teams at a </a:t>
            </a:r>
            <a:r>
              <a:rPr lang="en-US" dirty="0" smtClean="0"/>
              <a:t>middle </a:t>
            </a:r>
            <a:r>
              <a:rPr lang="en-US" dirty="0"/>
              <a:t>school.  None of the sports teams had a tie </a:t>
            </a:r>
            <a:r>
              <a:rPr lang="en-US" dirty="0" smtClean="0"/>
              <a:t>game </a:t>
            </a:r>
            <a:r>
              <a:rPr lang="en-US" dirty="0"/>
              <a:t>during the season.  Which sports team has the </a:t>
            </a:r>
            <a:r>
              <a:rPr lang="en-US" dirty="0" smtClean="0"/>
              <a:t>lowest </a:t>
            </a:r>
            <a:r>
              <a:rPr lang="en-US" dirty="0"/>
              <a:t>loss-to-win ratio?</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pic>
        <p:nvPicPr>
          <p:cNvPr id="6" name="Picture 5"/>
          <p:cNvPicPr/>
          <p:nvPr/>
        </p:nvPicPr>
        <p:blipFill rotWithShape="1">
          <a:blip r:embed="rId2">
            <a:extLst>
              <a:ext uri="{28A0092B-C50C-407E-A947-70E740481C1C}">
                <a14:useLocalDpi xmlns:a14="http://schemas.microsoft.com/office/drawing/2010/main" val="0"/>
              </a:ext>
            </a:extLst>
          </a:blip>
          <a:srcRect t="31750" r="7944" b="14131"/>
          <a:stretch/>
        </p:blipFill>
        <p:spPr bwMode="auto">
          <a:xfrm>
            <a:off x="628649" y="3921171"/>
            <a:ext cx="5400847" cy="2255792"/>
          </a:xfrm>
          <a:prstGeom prst="rect">
            <a:avLst/>
          </a:prstGeom>
          <a:noFill/>
          <a:ln>
            <a:noFill/>
          </a:ln>
          <a:extLst>
            <a:ext uri="{53640926-AAD7-44D8-BBD7-CCE9431645EC}">
              <a14:shadowObscured xmlns:a14="http://schemas.microsoft.com/office/drawing/2010/main"/>
            </a:ext>
          </a:extLst>
        </p:spPr>
      </p:pic>
      <p:sp>
        <p:nvSpPr>
          <p:cNvPr id="7" name="TextBox 6"/>
          <p:cNvSpPr txBox="1"/>
          <p:nvPr/>
        </p:nvSpPr>
        <p:spPr>
          <a:xfrm>
            <a:off x="6029496" y="4552611"/>
            <a:ext cx="2888081" cy="1569660"/>
          </a:xfrm>
          <a:prstGeom prst="rect">
            <a:avLst/>
          </a:prstGeom>
          <a:noFill/>
        </p:spPr>
        <p:txBody>
          <a:bodyPr wrap="square" rtlCol="0">
            <a:spAutoFit/>
          </a:bodyPr>
          <a:lstStyle/>
          <a:p>
            <a:r>
              <a:rPr lang="en-US" sz="2400" dirty="0" smtClean="0">
                <a:solidFill>
                  <a:srgbClr val="FF0000"/>
                </a:solidFill>
              </a:rPr>
              <a:t>3:15</a:t>
            </a:r>
          </a:p>
          <a:p>
            <a:r>
              <a:rPr lang="en-US" sz="2400" dirty="0" smtClean="0">
                <a:solidFill>
                  <a:srgbClr val="FF0000"/>
                </a:solidFill>
              </a:rPr>
              <a:t>3:4</a:t>
            </a:r>
          </a:p>
          <a:p>
            <a:r>
              <a:rPr lang="en-US" sz="2400" dirty="0" smtClean="0">
                <a:solidFill>
                  <a:srgbClr val="FF0000"/>
                </a:solidFill>
              </a:rPr>
              <a:t>6:8</a:t>
            </a:r>
          </a:p>
          <a:p>
            <a:r>
              <a:rPr lang="en-US" sz="2400" dirty="0" smtClean="0">
                <a:solidFill>
                  <a:srgbClr val="FF0000"/>
                </a:solidFill>
              </a:rPr>
              <a:t>2:18</a:t>
            </a:r>
          </a:p>
        </p:txBody>
      </p:sp>
      <p:sp>
        <p:nvSpPr>
          <p:cNvPr id="8" name="Oval 7"/>
          <p:cNvSpPr/>
          <p:nvPr/>
        </p:nvSpPr>
        <p:spPr>
          <a:xfrm>
            <a:off x="774501" y="5600225"/>
            <a:ext cx="1703048" cy="63572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831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Title 1"/>
          <p:cNvSpPr>
            <a:spLocks noGrp="1"/>
          </p:cNvSpPr>
          <p:nvPr>
            <p:ph type="title"/>
          </p:nvPr>
        </p:nvSpPr>
        <p:spPr>
          <a:xfrm>
            <a:off x="628650" y="1203326"/>
            <a:ext cx="7886700" cy="1325563"/>
          </a:xfrm>
        </p:spPr>
        <p:txBody>
          <a:bodyPr>
            <a:normAutofit/>
          </a:bodyPr>
          <a:lstStyle/>
          <a:p>
            <a:pPr algn="l"/>
            <a:r>
              <a:rPr lang="en-US" altLang="en-US" sz="4800" b="1" dirty="0" smtClean="0"/>
              <a:t>Learning Target:</a:t>
            </a:r>
          </a:p>
        </p:txBody>
      </p:sp>
      <p:sp>
        <p:nvSpPr>
          <p:cNvPr id="382979" name="Content Placeholder 2"/>
          <p:cNvSpPr>
            <a:spLocks noGrp="1"/>
          </p:cNvSpPr>
          <p:nvPr>
            <p:ph idx="1"/>
          </p:nvPr>
        </p:nvSpPr>
        <p:spPr>
          <a:xfrm>
            <a:off x="628650" y="2663825"/>
            <a:ext cx="7886700" cy="2593975"/>
          </a:xfrm>
        </p:spPr>
        <p:txBody>
          <a:bodyPr>
            <a:normAutofit/>
          </a:bodyPr>
          <a:lstStyle/>
          <a:p>
            <a:pPr marL="0" indent="0">
              <a:buNone/>
            </a:pPr>
            <a:r>
              <a:rPr lang="en-US" dirty="0"/>
              <a:t>I can </a:t>
            </a:r>
            <a:r>
              <a:rPr lang="en-US" b="1" dirty="0" smtClean="0"/>
              <a:t>compute </a:t>
            </a:r>
            <a:r>
              <a:rPr lang="en-US" dirty="0" smtClean="0"/>
              <a:t>and</a:t>
            </a:r>
            <a:r>
              <a:rPr lang="en-US" b="1" dirty="0" smtClean="0"/>
              <a:t> compare unit rates</a:t>
            </a:r>
            <a:r>
              <a:rPr lang="en-US" dirty="0" smtClean="0"/>
              <a:t>.</a:t>
            </a:r>
            <a:endParaRPr lang="en-US" dirty="0"/>
          </a:p>
        </p:txBody>
      </p:sp>
      <p:sp>
        <p:nvSpPr>
          <p:cNvPr id="4" name="Rectangle 3"/>
          <p:cNvSpPr/>
          <p:nvPr/>
        </p:nvSpPr>
        <p:spPr>
          <a:xfrm>
            <a:off x="0" y="0"/>
            <a:ext cx="9144000" cy="6858000"/>
          </a:xfrm>
          <a:prstGeom prst="rect">
            <a:avLst/>
          </a:prstGeom>
          <a:noFill/>
          <a:ln w="38100">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p:cNvSpPr/>
          <p:nvPr/>
        </p:nvSpPr>
        <p:spPr>
          <a:xfrm>
            <a:off x="152400" y="152400"/>
            <a:ext cx="8833945" cy="6532179"/>
          </a:xfrm>
          <a:prstGeom prst="rect">
            <a:avLst/>
          </a:prstGeom>
          <a:noFill/>
          <a:ln w="38100">
            <a:solidFill>
              <a:schemeClr val="accent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331076" y="338850"/>
            <a:ext cx="8497614" cy="6156543"/>
          </a:xfrm>
          <a:prstGeom prst="rect">
            <a:avLst/>
          </a:prstGeom>
          <a:noFill/>
          <a:ln w="38100">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42500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Rate</a:t>
            </a:r>
            <a:endParaRPr lang="en-US" dirty="0"/>
          </a:p>
        </p:txBody>
      </p:sp>
      <p:sp>
        <p:nvSpPr>
          <p:cNvPr id="3" name="Content Placeholder 2"/>
          <p:cNvSpPr>
            <a:spLocks noGrp="1"/>
          </p:cNvSpPr>
          <p:nvPr>
            <p:ph idx="1"/>
          </p:nvPr>
        </p:nvSpPr>
        <p:spPr/>
        <p:txBody>
          <a:bodyPr/>
          <a:lstStyle/>
          <a:p>
            <a:pPr marL="0" indent="0">
              <a:buNone/>
            </a:pPr>
            <a:r>
              <a:rPr lang="en-US" dirty="0"/>
              <a:t>A ratio with a denominator of _________.    </a:t>
            </a:r>
            <a:endParaRPr lang="en-US" dirty="0" smtClean="0"/>
          </a:p>
          <a:p>
            <a:pPr marL="0" indent="0">
              <a:buNone/>
            </a:pPr>
            <a:endParaRPr lang="en-US" dirty="0"/>
          </a:p>
          <a:p>
            <a:pPr marL="0" indent="0">
              <a:buNone/>
            </a:pPr>
            <a:endParaRPr lang="en-US" dirty="0" smtClean="0"/>
          </a:p>
          <a:p>
            <a:pPr marL="0" indent="0">
              <a:buNone/>
            </a:pPr>
            <a:r>
              <a:rPr lang="en-US" dirty="0" smtClean="0"/>
              <a:t>Keyword</a:t>
            </a:r>
            <a:r>
              <a:rPr lang="en-US" dirty="0"/>
              <a:t>: </a:t>
            </a:r>
            <a:r>
              <a:rPr lang="en-US" dirty="0" smtClean="0"/>
              <a:t>__________        </a:t>
            </a:r>
            <a:r>
              <a:rPr lang="en-US" dirty="0"/>
              <a:t>Operation: ___________</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Tree>
    <p:extLst>
      <p:ext uri="{BB962C8B-B14F-4D97-AF65-F5344CB8AC3E}">
        <p14:creationId xmlns:p14="http://schemas.microsoft.com/office/powerpoint/2010/main" val="18432107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Rate</a:t>
            </a:r>
            <a:endParaRPr lang="en-US" dirty="0"/>
          </a:p>
        </p:txBody>
      </p:sp>
      <p:sp>
        <p:nvSpPr>
          <p:cNvPr id="3" name="Content Placeholder 2"/>
          <p:cNvSpPr>
            <a:spLocks noGrp="1"/>
          </p:cNvSpPr>
          <p:nvPr>
            <p:ph idx="1"/>
          </p:nvPr>
        </p:nvSpPr>
        <p:spPr/>
        <p:txBody>
          <a:bodyPr/>
          <a:lstStyle/>
          <a:p>
            <a:pPr marL="0" indent="0">
              <a:buNone/>
            </a:pPr>
            <a:r>
              <a:rPr lang="en-US" dirty="0"/>
              <a:t>A ratio with a denominator of _________.    </a:t>
            </a:r>
            <a:endParaRPr lang="en-US" dirty="0" smtClean="0"/>
          </a:p>
          <a:p>
            <a:pPr marL="0" indent="0">
              <a:buNone/>
            </a:pPr>
            <a:endParaRPr lang="en-US" dirty="0"/>
          </a:p>
          <a:p>
            <a:pPr marL="0" indent="0">
              <a:buNone/>
            </a:pPr>
            <a:endParaRPr lang="en-US" dirty="0" smtClean="0"/>
          </a:p>
          <a:p>
            <a:pPr marL="0" indent="0">
              <a:buNone/>
            </a:pPr>
            <a:r>
              <a:rPr lang="en-US" dirty="0" smtClean="0"/>
              <a:t>Keyword</a:t>
            </a:r>
            <a:r>
              <a:rPr lang="en-US" dirty="0"/>
              <a:t>: </a:t>
            </a:r>
            <a:r>
              <a:rPr lang="en-US" dirty="0" smtClean="0"/>
              <a:t>__________        </a:t>
            </a:r>
            <a:r>
              <a:rPr lang="en-US" dirty="0"/>
              <a:t>Operation: ___________</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TextBox 5"/>
          <p:cNvSpPr txBox="1"/>
          <p:nvPr/>
        </p:nvSpPr>
        <p:spPr>
          <a:xfrm>
            <a:off x="5403148" y="1727273"/>
            <a:ext cx="740908" cy="523220"/>
          </a:xfrm>
          <a:prstGeom prst="rect">
            <a:avLst/>
          </a:prstGeom>
          <a:noFill/>
        </p:spPr>
        <p:txBody>
          <a:bodyPr wrap="none" rtlCol="0">
            <a:spAutoFit/>
          </a:bodyPr>
          <a:lstStyle/>
          <a:p>
            <a:r>
              <a:rPr lang="en-US" sz="2800" dirty="0" smtClean="0">
                <a:solidFill>
                  <a:srgbClr val="FF0000"/>
                </a:solidFill>
              </a:rPr>
              <a:t>one</a:t>
            </a:r>
            <a:endParaRPr lang="en-US" sz="2800" dirty="0">
              <a:solidFill>
                <a:srgbClr val="FF0000"/>
              </a:solidFill>
            </a:endParaRPr>
          </a:p>
        </p:txBody>
      </p:sp>
    </p:spTree>
    <p:extLst>
      <p:ext uri="{BB962C8B-B14F-4D97-AF65-F5344CB8AC3E}">
        <p14:creationId xmlns:p14="http://schemas.microsoft.com/office/powerpoint/2010/main" val="252061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a:t>
            </a:r>
            <a:endParaRPr lang="en-US" dirty="0"/>
          </a:p>
        </p:txBody>
      </p:sp>
      <p:sp>
        <p:nvSpPr>
          <p:cNvPr id="3" name="Content Placeholder 2"/>
          <p:cNvSpPr>
            <a:spLocks noGrp="1"/>
          </p:cNvSpPr>
          <p:nvPr>
            <p:ph idx="1"/>
          </p:nvPr>
        </p:nvSpPr>
        <p:spPr/>
        <p:txBody>
          <a:bodyPr/>
          <a:lstStyle/>
          <a:p>
            <a:pPr marL="0" indent="0">
              <a:buNone/>
            </a:pPr>
            <a:r>
              <a:rPr lang="en-US" dirty="0" smtClean="0"/>
              <a:t>What is it?</a:t>
            </a:r>
          </a:p>
          <a:p>
            <a:pPr marL="0" indent="0">
              <a:buNone/>
            </a:pPr>
            <a:endParaRPr lang="en-US" dirty="0"/>
          </a:p>
          <a:p>
            <a:pPr marL="0" indent="0">
              <a:buNone/>
            </a:pPr>
            <a:endParaRPr lang="en-US" dirty="0" smtClean="0"/>
          </a:p>
          <a:p>
            <a:pPr marL="0" indent="0">
              <a:buNone/>
            </a:pPr>
            <a:r>
              <a:rPr lang="en-US" dirty="0" smtClean="0"/>
              <a:t>Ex</a:t>
            </a:r>
            <a:r>
              <a:rPr lang="en-US" dirty="0"/>
              <a:t>: A class has 12 girls and 18 boys.  What is the ratios of boys to girls?</a:t>
            </a:r>
          </a:p>
          <a:p>
            <a:pPr marL="0" indent="0">
              <a:buNone/>
            </a:pPr>
            <a:r>
              <a:rPr lang="en-US" dirty="0"/>
              <a:t> </a:t>
            </a:r>
            <a:r>
              <a:rPr lang="en-US" dirty="0" smtClean="0"/>
              <a:t>       1</a:t>
            </a:r>
            <a:r>
              <a:rPr lang="en-US" dirty="0"/>
              <a:t>)		</a:t>
            </a:r>
            <a:r>
              <a:rPr lang="en-US" dirty="0" smtClean="0"/>
              <a:t>   2)</a:t>
            </a:r>
            <a:r>
              <a:rPr lang="en-US" dirty="0"/>
              <a:t>	</a:t>
            </a:r>
            <a:r>
              <a:rPr lang="en-US" dirty="0" smtClean="0"/>
              <a:t>		3</a:t>
            </a:r>
            <a:r>
              <a:rPr lang="en-US" dirty="0"/>
              <a:t>)</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7" name="TextBox 6"/>
          <p:cNvSpPr txBox="1"/>
          <p:nvPr/>
        </p:nvSpPr>
        <p:spPr>
          <a:xfrm>
            <a:off x="2464526" y="1825625"/>
            <a:ext cx="4585294" cy="523220"/>
          </a:xfrm>
          <a:prstGeom prst="rect">
            <a:avLst/>
          </a:prstGeom>
          <a:noFill/>
        </p:spPr>
        <p:txBody>
          <a:bodyPr wrap="none" rtlCol="0">
            <a:spAutoFit/>
          </a:bodyPr>
          <a:lstStyle/>
          <a:p>
            <a:r>
              <a:rPr lang="en-US" sz="2800" dirty="0" smtClean="0">
                <a:solidFill>
                  <a:srgbClr val="FF0000"/>
                </a:solidFill>
              </a:rPr>
              <a:t>A comparison of two numbers</a:t>
            </a:r>
            <a:endParaRPr lang="en-US" sz="2800" dirty="0">
              <a:solidFill>
                <a:srgbClr val="FF0000"/>
              </a:solidFill>
            </a:endParaRPr>
          </a:p>
        </p:txBody>
      </p:sp>
      <p:sp>
        <p:nvSpPr>
          <p:cNvPr id="8" name="TextBox 7"/>
          <p:cNvSpPr txBox="1"/>
          <p:nvPr/>
        </p:nvSpPr>
        <p:spPr>
          <a:xfrm>
            <a:off x="1754777" y="4216128"/>
            <a:ext cx="1384995" cy="523220"/>
          </a:xfrm>
          <a:prstGeom prst="rect">
            <a:avLst/>
          </a:prstGeom>
          <a:noFill/>
        </p:spPr>
        <p:txBody>
          <a:bodyPr wrap="none" rtlCol="0">
            <a:spAutoFit/>
          </a:bodyPr>
          <a:lstStyle/>
          <a:p>
            <a:r>
              <a:rPr lang="en-US" sz="2800" dirty="0" smtClean="0">
                <a:solidFill>
                  <a:srgbClr val="FF0000"/>
                </a:solidFill>
              </a:rPr>
              <a:t>18 to 12</a:t>
            </a:r>
            <a:endParaRPr lang="en-US" sz="2800" dirty="0">
              <a:solidFill>
                <a:srgbClr val="FF0000"/>
              </a:solidFill>
            </a:endParaRPr>
          </a:p>
        </p:txBody>
      </p:sp>
    </p:spTree>
    <p:extLst>
      <p:ext uri="{BB962C8B-B14F-4D97-AF65-F5344CB8AC3E}">
        <p14:creationId xmlns:p14="http://schemas.microsoft.com/office/powerpoint/2010/main" val="6622148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Rate</a:t>
            </a:r>
            <a:endParaRPr lang="en-US" dirty="0"/>
          </a:p>
        </p:txBody>
      </p:sp>
      <p:sp>
        <p:nvSpPr>
          <p:cNvPr id="3" name="Content Placeholder 2"/>
          <p:cNvSpPr>
            <a:spLocks noGrp="1"/>
          </p:cNvSpPr>
          <p:nvPr>
            <p:ph idx="1"/>
          </p:nvPr>
        </p:nvSpPr>
        <p:spPr/>
        <p:txBody>
          <a:bodyPr/>
          <a:lstStyle/>
          <a:p>
            <a:pPr marL="0" indent="0">
              <a:buNone/>
            </a:pPr>
            <a:r>
              <a:rPr lang="en-US" dirty="0"/>
              <a:t>A ratio with a denominator of _________.    </a:t>
            </a:r>
            <a:endParaRPr lang="en-US" dirty="0" smtClean="0"/>
          </a:p>
          <a:p>
            <a:pPr marL="0" indent="0">
              <a:buNone/>
            </a:pPr>
            <a:endParaRPr lang="en-US" dirty="0"/>
          </a:p>
          <a:p>
            <a:pPr marL="0" indent="0">
              <a:buNone/>
            </a:pPr>
            <a:endParaRPr lang="en-US" dirty="0" smtClean="0"/>
          </a:p>
          <a:p>
            <a:pPr marL="0" indent="0">
              <a:buNone/>
            </a:pPr>
            <a:r>
              <a:rPr lang="en-US" dirty="0" smtClean="0"/>
              <a:t>Keyword</a:t>
            </a:r>
            <a:r>
              <a:rPr lang="en-US" dirty="0"/>
              <a:t>: </a:t>
            </a:r>
            <a:r>
              <a:rPr lang="en-US" dirty="0" smtClean="0"/>
              <a:t>__________        </a:t>
            </a:r>
            <a:r>
              <a:rPr lang="en-US" dirty="0"/>
              <a:t>Operation: ___________</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TextBox 5"/>
          <p:cNvSpPr txBox="1"/>
          <p:nvPr/>
        </p:nvSpPr>
        <p:spPr>
          <a:xfrm>
            <a:off x="5403148" y="1727273"/>
            <a:ext cx="740908" cy="523220"/>
          </a:xfrm>
          <a:prstGeom prst="rect">
            <a:avLst/>
          </a:prstGeom>
          <a:noFill/>
        </p:spPr>
        <p:txBody>
          <a:bodyPr wrap="none" rtlCol="0">
            <a:spAutoFit/>
          </a:bodyPr>
          <a:lstStyle/>
          <a:p>
            <a:r>
              <a:rPr lang="en-US" sz="2800" dirty="0" smtClean="0">
                <a:solidFill>
                  <a:srgbClr val="FF0000"/>
                </a:solidFill>
              </a:rPr>
              <a:t>one</a:t>
            </a:r>
            <a:endParaRPr lang="en-US" sz="2800" dirty="0">
              <a:solidFill>
                <a:srgbClr val="FF0000"/>
              </a:solidFill>
            </a:endParaRPr>
          </a:p>
        </p:txBody>
      </p:sp>
      <p:sp>
        <p:nvSpPr>
          <p:cNvPr id="7" name="TextBox 6"/>
          <p:cNvSpPr txBox="1"/>
          <p:nvPr/>
        </p:nvSpPr>
        <p:spPr>
          <a:xfrm>
            <a:off x="2603342" y="3264336"/>
            <a:ext cx="676788" cy="523220"/>
          </a:xfrm>
          <a:prstGeom prst="rect">
            <a:avLst/>
          </a:prstGeom>
          <a:noFill/>
        </p:spPr>
        <p:txBody>
          <a:bodyPr wrap="none" rtlCol="0">
            <a:spAutoFit/>
          </a:bodyPr>
          <a:lstStyle/>
          <a:p>
            <a:r>
              <a:rPr lang="en-US" sz="2800" dirty="0" smtClean="0">
                <a:solidFill>
                  <a:srgbClr val="FF0000"/>
                </a:solidFill>
              </a:rPr>
              <a:t>per</a:t>
            </a:r>
            <a:endParaRPr lang="en-US" sz="2800" dirty="0">
              <a:solidFill>
                <a:srgbClr val="FF0000"/>
              </a:solidFill>
            </a:endParaRPr>
          </a:p>
        </p:txBody>
      </p:sp>
    </p:spTree>
    <p:extLst>
      <p:ext uri="{BB962C8B-B14F-4D97-AF65-F5344CB8AC3E}">
        <p14:creationId xmlns:p14="http://schemas.microsoft.com/office/powerpoint/2010/main" val="25669486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Rate</a:t>
            </a:r>
            <a:endParaRPr lang="en-US" dirty="0"/>
          </a:p>
        </p:txBody>
      </p:sp>
      <p:sp>
        <p:nvSpPr>
          <p:cNvPr id="3" name="Content Placeholder 2"/>
          <p:cNvSpPr>
            <a:spLocks noGrp="1"/>
          </p:cNvSpPr>
          <p:nvPr>
            <p:ph idx="1"/>
          </p:nvPr>
        </p:nvSpPr>
        <p:spPr/>
        <p:txBody>
          <a:bodyPr/>
          <a:lstStyle/>
          <a:p>
            <a:pPr marL="0" indent="0">
              <a:buNone/>
            </a:pPr>
            <a:r>
              <a:rPr lang="en-US" dirty="0"/>
              <a:t>A ratio with a denominator of _________.    </a:t>
            </a:r>
            <a:endParaRPr lang="en-US" dirty="0" smtClean="0"/>
          </a:p>
          <a:p>
            <a:pPr marL="0" indent="0">
              <a:buNone/>
            </a:pPr>
            <a:endParaRPr lang="en-US" dirty="0"/>
          </a:p>
          <a:p>
            <a:pPr marL="0" indent="0">
              <a:buNone/>
            </a:pPr>
            <a:endParaRPr lang="en-US" dirty="0" smtClean="0"/>
          </a:p>
          <a:p>
            <a:pPr marL="0" indent="0">
              <a:buNone/>
            </a:pPr>
            <a:r>
              <a:rPr lang="en-US" dirty="0" smtClean="0"/>
              <a:t>Keyword</a:t>
            </a:r>
            <a:r>
              <a:rPr lang="en-US" dirty="0"/>
              <a:t>: </a:t>
            </a:r>
            <a:r>
              <a:rPr lang="en-US" dirty="0" smtClean="0"/>
              <a:t>__________        </a:t>
            </a:r>
            <a:r>
              <a:rPr lang="en-US" dirty="0"/>
              <a:t>Operation: ___________</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TextBox 5"/>
          <p:cNvSpPr txBox="1"/>
          <p:nvPr/>
        </p:nvSpPr>
        <p:spPr>
          <a:xfrm>
            <a:off x="5403148" y="1727273"/>
            <a:ext cx="740908" cy="523220"/>
          </a:xfrm>
          <a:prstGeom prst="rect">
            <a:avLst/>
          </a:prstGeom>
          <a:noFill/>
        </p:spPr>
        <p:txBody>
          <a:bodyPr wrap="none" rtlCol="0">
            <a:spAutoFit/>
          </a:bodyPr>
          <a:lstStyle/>
          <a:p>
            <a:r>
              <a:rPr lang="en-US" sz="2800" dirty="0" smtClean="0">
                <a:solidFill>
                  <a:srgbClr val="FF0000"/>
                </a:solidFill>
              </a:rPr>
              <a:t>one</a:t>
            </a:r>
            <a:endParaRPr lang="en-US" sz="2800" dirty="0">
              <a:solidFill>
                <a:srgbClr val="FF0000"/>
              </a:solidFill>
            </a:endParaRPr>
          </a:p>
        </p:txBody>
      </p:sp>
      <p:sp>
        <p:nvSpPr>
          <p:cNvPr id="7" name="TextBox 6"/>
          <p:cNvSpPr txBox="1"/>
          <p:nvPr/>
        </p:nvSpPr>
        <p:spPr>
          <a:xfrm>
            <a:off x="2603342" y="3264336"/>
            <a:ext cx="676788" cy="523220"/>
          </a:xfrm>
          <a:prstGeom prst="rect">
            <a:avLst/>
          </a:prstGeom>
          <a:noFill/>
        </p:spPr>
        <p:txBody>
          <a:bodyPr wrap="none" rtlCol="0">
            <a:spAutoFit/>
          </a:bodyPr>
          <a:lstStyle/>
          <a:p>
            <a:r>
              <a:rPr lang="en-US" sz="2800" dirty="0" smtClean="0">
                <a:solidFill>
                  <a:srgbClr val="FF0000"/>
                </a:solidFill>
              </a:rPr>
              <a:t>per</a:t>
            </a:r>
            <a:endParaRPr lang="en-US" sz="2800" dirty="0">
              <a:solidFill>
                <a:srgbClr val="FF0000"/>
              </a:solidFill>
            </a:endParaRPr>
          </a:p>
        </p:txBody>
      </p:sp>
      <p:sp>
        <p:nvSpPr>
          <p:cNvPr id="8" name="TextBox 7"/>
          <p:cNvSpPr txBox="1"/>
          <p:nvPr/>
        </p:nvSpPr>
        <p:spPr>
          <a:xfrm>
            <a:off x="6674600" y="3264336"/>
            <a:ext cx="1066318" cy="523220"/>
          </a:xfrm>
          <a:prstGeom prst="rect">
            <a:avLst/>
          </a:prstGeom>
          <a:noFill/>
        </p:spPr>
        <p:txBody>
          <a:bodyPr wrap="none" rtlCol="0">
            <a:spAutoFit/>
          </a:bodyPr>
          <a:lstStyle/>
          <a:p>
            <a:r>
              <a:rPr lang="en-US" sz="2800" dirty="0" smtClean="0">
                <a:solidFill>
                  <a:srgbClr val="FF0000"/>
                </a:solidFill>
              </a:rPr>
              <a:t>divide</a:t>
            </a:r>
            <a:endParaRPr lang="en-US" sz="2800" dirty="0">
              <a:solidFill>
                <a:srgbClr val="FF0000"/>
              </a:solidFill>
            </a:endParaRPr>
          </a:p>
        </p:txBody>
      </p:sp>
    </p:spTree>
    <p:extLst>
      <p:ext uri="{BB962C8B-B14F-4D97-AF65-F5344CB8AC3E}">
        <p14:creationId xmlns:p14="http://schemas.microsoft.com/office/powerpoint/2010/main" val="26222677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marL="0" indent="0">
              <a:buNone/>
            </a:pPr>
            <a:r>
              <a:rPr lang="en-US" dirty="0"/>
              <a:t>Sam drives 120 miles in 3 hours.  How many miles does he drive </a:t>
            </a:r>
            <a:r>
              <a:rPr lang="en-US" b="1" dirty="0"/>
              <a:t>per </a:t>
            </a:r>
            <a:r>
              <a:rPr lang="en-US" dirty="0"/>
              <a:t>hour? </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Tree>
    <p:extLst>
      <p:ext uri="{BB962C8B-B14F-4D97-AF65-F5344CB8AC3E}">
        <p14:creationId xmlns:p14="http://schemas.microsoft.com/office/powerpoint/2010/main" val="4200237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marL="0" indent="0">
              <a:buNone/>
            </a:pPr>
            <a:r>
              <a:rPr lang="en-US" dirty="0"/>
              <a:t>Sam drives 120 miles in 3 hours.  How many miles does he drive </a:t>
            </a:r>
            <a:r>
              <a:rPr lang="en-US" b="1" dirty="0"/>
              <a:t>per </a:t>
            </a:r>
            <a:r>
              <a:rPr lang="en-US" dirty="0"/>
              <a:t>hour? </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TextBox 5"/>
          <p:cNvSpPr txBox="1"/>
          <p:nvPr/>
        </p:nvSpPr>
        <p:spPr>
          <a:xfrm>
            <a:off x="1965426" y="3212084"/>
            <a:ext cx="5189498" cy="1384995"/>
          </a:xfrm>
          <a:prstGeom prst="rect">
            <a:avLst/>
          </a:prstGeom>
          <a:noFill/>
        </p:spPr>
        <p:txBody>
          <a:bodyPr wrap="none" rtlCol="0">
            <a:spAutoFit/>
          </a:bodyPr>
          <a:lstStyle/>
          <a:p>
            <a:r>
              <a:rPr lang="en-US" sz="2800" dirty="0" smtClean="0">
                <a:solidFill>
                  <a:srgbClr val="FF0000"/>
                </a:solidFill>
              </a:rPr>
              <a:t>Miles per hour means miles/hours</a:t>
            </a:r>
          </a:p>
          <a:p>
            <a:endParaRPr lang="en-US" sz="2800" dirty="0">
              <a:solidFill>
                <a:srgbClr val="FF0000"/>
              </a:solidFill>
            </a:endParaRPr>
          </a:p>
          <a:p>
            <a:r>
              <a:rPr lang="en-US" sz="2800" dirty="0" smtClean="0">
                <a:solidFill>
                  <a:srgbClr val="FF0000"/>
                </a:solidFill>
              </a:rPr>
              <a:t>120/3 = 40 miles per hour</a:t>
            </a:r>
            <a:endParaRPr lang="en-US" sz="2800" dirty="0">
              <a:solidFill>
                <a:srgbClr val="FF0000"/>
              </a:solidFill>
            </a:endParaRPr>
          </a:p>
        </p:txBody>
      </p:sp>
    </p:spTree>
    <p:extLst>
      <p:ext uri="{BB962C8B-B14F-4D97-AF65-F5344CB8AC3E}">
        <p14:creationId xmlns:p14="http://schemas.microsoft.com/office/powerpoint/2010/main" val="40929750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pPr marL="0" indent="0">
              <a:buNone/>
            </a:pPr>
            <a:r>
              <a:rPr lang="en-US" dirty="0"/>
              <a:t>It takes Liz two minutes to type 300 words.  How many words does she type per minute?</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Tree>
    <p:extLst>
      <p:ext uri="{BB962C8B-B14F-4D97-AF65-F5344CB8AC3E}">
        <p14:creationId xmlns:p14="http://schemas.microsoft.com/office/powerpoint/2010/main" val="29268126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pPr marL="0" indent="0">
              <a:buNone/>
            </a:pPr>
            <a:r>
              <a:rPr lang="en-US" dirty="0"/>
              <a:t>It takes Liz two minutes to type 300 words.  How many words does she type per minute?</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TextBox 5"/>
          <p:cNvSpPr txBox="1"/>
          <p:nvPr/>
        </p:nvSpPr>
        <p:spPr>
          <a:xfrm>
            <a:off x="1965426" y="3212084"/>
            <a:ext cx="6169574" cy="1384995"/>
          </a:xfrm>
          <a:prstGeom prst="rect">
            <a:avLst/>
          </a:prstGeom>
          <a:noFill/>
        </p:spPr>
        <p:txBody>
          <a:bodyPr wrap="none" rtlCol="0">
            <a:spAutoFit/>
          </a:bodyPr>
          <a:lstStyle/>
          <a:p>
            <a:r>
              <a:rPr lang="en-US" sz="2800" dirty="0" smtClean="0">
                <a:solidFill>
                  <a:srgbClr val="FF0000"/>
                </a:solidFill>
              </a:rPr>
              <a:t>Words per minute means words/minutes</a:t>
            </a:r>
          </a:p>
          <a:p>
            <a:endParaRPr lang="en-US" sz="2800" dirty="0">
              <a:solidFill>
                <a:srgbClr val="FF0000"/>
              </a:solidFill>
            </a:endParaRPr>
          </a:p>
          <a:p>
            <a:r>
              <a:rPr lang="en-US" sz="2800" dirty="0" smtClean="0">
                <a:solidFill>
                  <a:srgbClr val="FF0000"/>
                </a:solidFill>
              </a:rPr>
              <a:t>300/2 = 150 words per minute</a:t>
            </a:r>
            <a:endParaRPr lang="en-US" sz="2800" dirty="0">
              <a:solidFill>
                <a:srgbClr val="FF0000"/>
              </a:solidFill>
            </a:endParaRPr>
          </a:p>
        </p:txBody>
      </p:sp>
    </p:spTree>
    <p:extLst>
      <p:ext uri="{BB962C8B-B14F-4D97-AF65-F5344CB8AC3E}">
        <p14:creationId xmlns:p14="http://schemas.microsoft.com/office/powerpoint/2010/main" val="42104710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a:t>Ed drives from Jefferson to Holden, a distance of 250 miles. He then travels on to Paxton, which is 25 miles from Holden. If it takes him 5.5 hours to complete the entire trip, how fast is he traveling if he is traveling at a constant speed? </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Tree>
    <p:extLst>
      <p:ext uri="{BB962C8B-B14F-4D97-AF65-F5344CB8AC3E}">
        <p14:creationId xmlns:p14="http://schemas.microsoft.com/office/powerpoint/2010/main" val="6168550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a:t>Ed drives from Jefferson to Holden, a distance of 250 miles. He then travels on to Paxton, which is 25 miles from Holden. If it takes him 5.5 hours to complete the entire trip, how fast is he traveling if he is traveling at a constant speed? </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TextBox 5"/>
          <p:cNvSpPr txBox="1"/>
          <p:nvPr/>
        </p:nvSpPr>
        <p:spPr>
          <a:xfrm>
            <a:off x="894272" y="4170027"/>
            <a:ext cx="6449458" cy="1384995"/>
          </a:xfrm>
          <a:prstGeom prst="rect">
            <a:avLst/>
          </a:prstGeom>
          <a:noFill/>
        </p:spPr>
        <p:txBody>
          <a:bodyPr wrap="none" rtlCol="0">
            <a:spAutoFit/>
          </a:bodyPr>
          <a:lstStyle/>
          <a:p>
            <a:r>
              <a:rPr lang="en-US" sz="2800" dirty="0" smtClean="0">
                <a:solidFill>
                  <a:srgbClr val="FF0000"/>
                </a:solidFill>
              </a:rPr>
              <a:t>Speed ( miles per hour) means miles/hours</a:t>
            </a:r>
          </a:p>
          <a:p>
            <a:endParaRPr lang="en-US" sz="2800" dirty="0">
              <a:solidFill>
                <a:srgbClr val="FF0000"/>
              </a:solidFill>
            </a:endParaRPr>
          </a:p>
          <a:p>
            <a:r>
              <a:rPr lang="en-US" sz="2800" dirty="0" smtClean="0">
                <a:solidFill>
                  <a:srgbClr val="FF0000"/>
                </a:solidFill>
              </a:rPr>
              <a:t>275/5.5 = 50 miles per hour</a:t>
            </a:r>
            <a:endParaRPr lang="en-US" sz="2800" dirty="0">
              <a:solidFill>
                <a:srgbClr val="FF0000"/>
              </a:solidFill>
            </a:endParaRPr>
          </a:p>
        </p:txBody>
      </p:sp>
    </p:spTree>
    <p:extLst>
      <p:ext uri="{BB962C8B-B14F-4D97-AF65-F5344CB8AC3E}">
        <p14:creationId xmlns:p14="http://schemas.microsoft.com/office/powerpoint/2010/main" val="9135277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lstStyle/>
          <a:p>
            <a:pPr marL="0" indent="0">
              <a:buNone/>
            </a:pPr>
            <a:r>
              <a:rPr lang="en-US" dirty="0"/>
              <a:t>Four gallons of gasoline cost $16.80. </a:t>
            </a:r>
          </a:p>
          <a:p>
            <a:pPr marL="0" indent="0">
              <a:buNone/>
            </a:pPr>
            <a:endParaRPr lang="en-US" dirty="0" smtClean="0"/>
          </a:p>
          <a:p>
            <a:pPr marL="514350" indent="-514350">
              <a:buAutoNum type="alphaUcParenR"/>
            </a:pPr>
            <a:r>
              <a:rPr lang="en-US" dirty="0" smtClean="0"/>
              <a:t>What is </a:t>
            </a:r>
            <a:r>
              <a:rPr lang="en-US" dirty="0"/>
              <a:t>the price per </a:t>
            </a:r>
            <a:r>
              <a:rPr lang="en-US" dirty="0" smtClean="0"/>
              <a:t>gallon? </a:t>
            </a:r>
          </a:p>
          <a:p>
            <a:pPr marL="514350" indent="-514350">
              <a:buAutoNum type="alphaUcParenR"/>
            </a:pPr>
            <a:endParaRPr lang="en-US" dirty="0"/>
          </a:p>
          <a:p>
            <a:pPr marL="514350" indent="-514350">
              <a:buAutoNum type="alphaUcParenR"/>
            </a:pPr>
            <a:r>
              <a:rPr lang="en-US" dirty="0" smtClean="0"/>
              <a:t>What is the price of gasoline in terms of gallons per dollar?                </a:t>
            </a:r>
            <a:r>
              <a:rPr lang="en-US" dirty="0"/>
              <a:t> </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Tree>
    <p:extLst>
      <p:ext uri="{BB962C8B-B14F-4D97-AF65-F5344CB8AC3E}">
        <p14:creationId xmlns:p14="http://schemas.microsoft.com/office/powerpoint/2010/main" val="3773311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lstStyle/>
          <a:p>
            <a:pPr marL="0" indent="0">
              <a:buNone/>
            </a:pPr>
            <a:r>
              <a:rPr lang="en-US" dirty="0"/>
              <a:t>Four gallons of gasoline cost $16.80. </a:t>
            </a:r>
          </a:p>
          <a:p>
            <a:pPr marL="0" indent="0">
              <a:buNone/>
            </a:pPr>
            <a:endParaRPr lang="en-US" dirty="0" smtClean="0"/>
          </a:p>
          <a:p>
            <a:pPr marL="514350" indent="-514350">
              <a:buAutoNum type="alphaUcParenR"/>
            </a:pPr>
            <a:r>
              <a:rPr lang="en-US" dirty="0" smtClean="0"/>
              <a:t>What is </a:t>
            </a:r>
            <a:r>
              <a:rPr lang="en-US" dirty="0"/>
              <a:t>the price per </a:t>
            </a:r>
            <a:r>
              <a:rPr lang="en-US" dirty="0" smtClean="0"/>
              <a:t>gallon? </a:t>
            </a:r>
          </a:p>
          <a:p>
            <a:pPr marL="514350" indent="-514350">
              <a:buAutoNum type="alphaUcParenR"/>
            </a:pPr>
            <a:endParaRPr lang="en-US" dirty="0"/>
          </a:p>
          <a:p>
            <a:pPr marL="514350" indent="-514350">
              <a:buAutoNum type="alphaUcParenR"/>
            </a:pPr>
            <a:r>
              <a:rPr lang="en-US" dirty="0" smtClean="0"/>
              <a:t>What is the price of gasoline in terms of gallons per dollar?                </a:t>
            </a:r>
            <a:r>
              <a:rPr lang="en-US" dirty="0"/>
              <a:t> </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TextBox 5"/>
          <p:cNvSpPr txBox="1"/>
          <p:nvPr/>
        </p:nvSpPr>
        <p:spPr>
          <a:xfrm>
            <a:off x="2418271" y="3334004"/>
            <a:ext cx="5086392" cy="2246769"/>
          </a:xfrm>
          <a:prstGeom prst="rect">
            <a:avLst/>
          </a:prstGeom>
          <a:noFill/>
        </p:spPr>
        <p:txBody>
          <a:bodyPr wrap="none" rtlCol="0">
            <a:spAutoFit/>
          </a:bodyPr>
          <a:lstStyle/>
          <a:p>
            <a:r>
              <a:rPr lang="en-US" sz="2800" dirty="0" smtClean="0">
                <a:solidFill>
                  <a:srgbClr val="FF0000"/>
                </a:solidFill>
              </a:rPr>
              <a:t>16.80/4 = $4.20 per gallon</a:t>
            </a:r>
          </a:p>
          <a:p>
            <a:endParaRPr lang="en-US" sz="2800" dirty="0">
              <a:solidFill>
                <a:srgbClr val="FF0000"/>
              </a:solidFill>
            </a:endParaRPr>
          </a:p>
          <a:p>
            <a:endParaRPr lang="en-US" sz="2800" dirty="0" smtClean="0">
              <a:solidFill>
                <a:srgbClr val="FF0000"/>
              </a:solidFill>
            </a:endParaRPr>
          </a:p>
          <a:p>
            <a:endParaRPr lang="en-US" sz="2800" dirty="0">
              <a:solidFill>
                <a:srgbClr val="FF0000"/>
              </a:solidFill>
            </a:endParaRPr>
          </a:p>
          <a:p>
            <a:r>
              <a:rPr lang="en-US" sz="2800" dirty="0" smtClean="0">
                <a:solidFill>
                  <a:srgbClr val="FF0000"/>
                </a:solidFill>
              </a:rPr>
              <a:t>4/16.80 = 0.238 gallons per dollar</a:t>
            </a:r>
          </a:p>
        </p:txBody>
      </p:sp>
    </p:spTree>
    <p:extLst>
      <p:ext uri="{BB962C8B-B14F-4D97-AF65-F5344CB8AC3E}">
        <p14:creationId xmlns:p14="http://schemas.microsoft.com/office/powerpoint/2010/main" val="237254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a:t>
            </a:r>
            <a:endParaRPr lang="en-US" dirty="0"/>
          </a:p>
        </p:txBody>
      </p:sp>
      <p:sp>
        <p:nvSpPr>
          <p:cNvPr id="3" name="Content Placeholder 2"/>
          <p:cNvSpPr>
            <a:spLocks noGrp="1"/>
          </p:cNvSpPr>
          <p:nvPr>
            <p:ph idx="1"/>
          </p:nvPr>
        </p:nvSpPr>
        <p:spPr/>
        <p:txBody>
          <a:bodyPr/>
          <a:lstStyle/>
          <a:p>
            <a:pPr marL="0" indent="0">
              <a:buNone/>
            </a:pPr>
            <a:r>
              <a:rPr lang="en-US" dirty="0" smtClean="0"/>
              <a:t>What is it?</a:t>
            </a:r>
          </a:p>
          <a:p>
            <a:pPr marL="0" indent="0">
              <a:buNone/>
            </a:pPr>
            <a:endParaRPr lang="en-US" dirty="0"/>
          </a:p>
          <a:p>
            <a:pPr marL="0" indent="0">
              <a:buNone/>
            </a:pPr>
            <a:endParaRPr lang="en-US" dirty="0" smtClean="0"/>
          </a:p>
          <a:p>
            <a:pPr marL="0" indent="0">
              <a:buNone/>
            </a:pPr>
            <a:r>
              <a:rPr lang="en-US" dirty="0" smtClean="0"/>
              <a:t>Ex</a:t>
            </a:r>
            <a:r>
              <a:rPr lang="en-US" dirty="0"/>
              <a:t>: A class has 12 girls and 18 boys.  What is the ratios of boys to girls?</a:t>
            </a:r>
          </a:p>
          <a:p>
            <a:pPr marL="0" indent="0">
              <a:buNone/>
            </a:pPr>
            <a:r>
              <a:rPr lang="en-US" dirty="0"/>
              <a:t> </a:t>
            </a:r>
            <a:r>
              <a:rPr lang="en-US" dirty="0" smtClean="0"/>
              <a:t>       1</a:t>
            </a:r>
            <a:r>
              <a:rPr lang="en-US" dirty="0"/>
              <a:t>)		</a:t>
            </a:r>
            <a:r>
              <a:rPr lang="en-US" dirty="0" smtClean="0"/>
              <a:t>   2)</a:t>
            </a:r>
            <a:r>
              <a:rPr lang="en-US" dirty="0"/>
              <a:t>	</a:t>
            </a:r>
            <a:r>
              <a:rPr lang="en-US" dirty="0" smtClean="0"/>
              <a:t>		3</a:t>
            </a:r>
            <a:r>
              <a:rPr lang="en-US" dirty="0"/>
              <a:t>)</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7" name="TextBox 6"/>
          <p:cNvSpPr txBox="1"/>
          <p:nvPr/>
        </p:nvSpPr>
        <p:spPr>
          <a:xfrm>
            <a:off x="2464526" y="1825625"/>
            <a:ext cx="4585294" cy="523220"/>
          </a:xfrm>
          <a:prstGeom prst="rect">
            <a:avLst/>
          </a:prstGeom>
          <a:noFill/>
        </p:spPr>
        <p:txBody>
          <a:bodyPr wrap="none" rtlCol="0">
            <a:spAutoFit/>
          </a:bodyPr>
          <a:lstStyle/>
          <a:p>
            <a:r>
              <a:rPr lang="en-US" sz="2800" dirty="0" smtClean="0">
                <a:solidFill>
                  <a:srgbClr val="FF0000"/>
                </a:solidFill>
              </a:rPr>
              <a:t>A comparison of two numbers</a:t>
            </a:r>
            <a:endParaRPr lang="en-US" sz="2800" dirty="0">
              <a:solidFill>
                <a:srgbClr val="FF0000"/>
              </a:solidFill>
            </a:endParaRPr>
          </a:p>
        </p:txBody>
      </p:sp>
      <p:sp>
        <p:nvSpPr>
          <p:cNvPr id="8" name="TextBox 7"/>
          <p:cNvSpPr txBox="1"/>
          <p:nvPr/>
        </p:nvSpPr>
        <p:spPr>
          <a:xfrm>
            <a:off x="1754777" y="4216128"/>
            <a:ext cx="5174493" cy="523220"/>
          </a:xfrm>
          <a:prstGeom prst="rect">
            <a:avLst/>
          </a:prstGeom>
          <a:noFill/>
        </p:spPr>
        <p:txBody>
          <a:bodyPr wrap="none" rtlCol="0">
            <a:spAutoFit/>
          </a:bodyPr>
          <a:lstStyle/>
          <a:p>
            <a:r>
              <a:rPr lang="en-US" sz="2800" dirty="0" smtClean="0">
                <a:solidFill>
                  <a:srgbClr val="FF0000"/>
                </a:solidFill>
              </a:rPr>
              <a:t>18 to 12              18:12                    </a:t>
            </a:r>
            <a:endParaRPr lang="en-US" sz="2800" dirty="0">
              <a:solidFill>
                <a:srgbClr val="FF0000"/>
              </a:solidFill>
            </a:endParaRPr>
          </a:p>
        </p:txBody>
      </p:sp>
    </p:spTree>
    <p:extLst>
      <p:ext uri="{BB962C8B-B14F-4D97-AF65-F5344CB8AC3E}">
        <p14:creationId xmlns:p14="http://schemas.microsoft.com/office/powerpoint/2010/main" val="37103641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Unit Rates</a:t>
            </a:r>
            <a:endParaRPr lang="en-US" dirty="0"/>
          </a:p>
        </p:txBody>
      </p:sp>
      <p:sp>
        <p:nvSpPr>
          <p:cNvPr id="3" name="Content Placeholder 2"/>
          <p:cNvSpPr>
            <a:spLocks noGrp="1"/>
          </p:cNvSpPr>
          <p:nvPr>
            <p:ph idx="1"/>
          </p:nvPr>
        </p:nvSpPr>
        <p:spPr/>
        <p:txBody>
          <a:bodyPr/>
          <a:lstStyle/>
          <a:p>
            <a:pPr marL="0" indent="0">
              <a:buNone/>
            </a:pPr>
            <a:r>
              <a:rPr lang="en-US" dirty="0" smtClean="0"/>
              <a:t>Example 1:</a:t>
            </a:r>
          </a:p>
          <a:p>
            <a:pPr marL="0" indent="0">
              <a:buNone/>
            </a:pPr>
            <a:r>
              <a:rPr lang="en-US" dirty="0"/>
              <a:t>Mike and Mark want to race their pet turtles. Mark claims that his turtle can move 3 feet in 45 seconds. Mike says that his turtle can move 5 feet in 70 seconds.   Identify which turtle has the faster speed. Show work to support your conclusion. </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Tree>
    <p:extLst>
      <p:ext uri="{BB962C8B-B14F-4D97-AF65-F5344CB8AC3E}">
        <p14:creationId xmlns:p14="http://schemas.microsoft.com/office/powerpoint/2010/main" val="29822692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Unit Rates</a:t>
            </a:r>
            <a:endParaRPr lang="en-US" dirty="0"/>
          </a:p>
        </p:txBody>
      </p:sp>
      <p:sp>
        <p:nvSpPr>
          <p:cNvPr id="3" name="Content Placeholder 2"/>
          <p:cNvSpPr>
            <a:spLocks noGrp="1"/>
          </p:cNvSpPr>
          <p:nvPr>
            <p:ph idx="1"/>
          </p:nvPr>
        </p:nvSpPr>
        <p:spPr/>
        <p:txBody>
          <a:bodyPr/>
          <a:lstStyle/>
          <a:p>
            <a:pPr marL="0" indent="0">
              <a:buNone/>
            </a:pPr>
            <a:r>
              <a:rPr lang="en-US" dirty="0" smtClean="0"/>
              <a:t>Example 1:</a:t>
            </a:r>
          </a:p>
          <a:p>
            <a:pPr marL="0" indent="0">
              <a:buNone/>
            </a:pPr>
            <a:r>
              <a:rPr lang="en-US" dirty="0"/>
              <a:t>Mike and Mark want to race their pet turtles. Mark claims that his turtle can move 3 feet in 45 seconds. Mike says that his turtle can move 5 feet in 70 seconds.   Identify which turtle has the faster speed. Show work to support your conclusion. </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TextBox 5"/>
          <p:cNvSpPr txBox="1"/>
          <p:nvPr/>
        </p:nvSpPr>
        <p:spPr>
          <a:xfrm>
            <a:off x="1529997" y="4596746"/>
            <a:ext cx="4416145" cy="954107"/>
          </a:xfrm>
          <a:prstGeom prst="rect">
            <a:avLst/>
          </a:prstGeom>
          <a:noFill/>
        </p:spPr>
        <p:txBody>
          <a:bodyPr wrap="none" rtlCol="0">
            <a:spAutoFit/>
          </a:bodyPr>
          <a:lstStyle/>
          <a:p>
            <a:r>
              <a:rPr lang="en-US" sz="2800" dirty="0" smtClean="0">
                <a:solidFill>
                  <a:srgbClr val="FF0000"/>
                </a:solidFill>
              </a:rPr>
              <a:t>Mark: 3ft/45sec = 0.67 </a:t>
            </a:r>
            <a:r>
              <a:rPr lang="en-US" sz="2800" dirty="0" err="1" smtClean="0">
                <a:solidFill>
                  <a:srgbClr val="FF0000"/>
                </a:solidFill>
              </a:rPr>
              <a:t>ft</a:t>
            </a:r>
            <a:r>
              <a:rPr lang="en-US" sz="2800" dirty="0" smtClean="0">
                <a:solidFill>
                  <a:srgbClr val="FF0000"/>
                </a:solidFill>
              </a:rPr>
              <a:t>/sec</a:t>
            </a:r>
          </a:p>
          <a:p>
            <a:r>
              <a:rPr lang="en-US" sz="2800" dirty="0" smtClean="0">
                <a:solidFill>
                  <a:srgbClr val="FF0000"/>
                </a:solidFill>
              </a:rPr>
              <a:t>Mike: 5ft/70sec = 0.07 </a:t>
            </a:r>
            <a:r>
              <a:rPr lang="en-US" sz="2800" dirty="0" err="1" smtClean="0">
                <a:solidFill>
                  <a:srgbClr val="FF0000"/>
                </a:solidFill>
              </a:rPr>
              <a:t>ft</a:t>
            </a:r>
            <a:r>
              <a:rPr lang="en-US" sz="2800" dirty="0" smtClean="0">
                <a:solidFill>
                  <a:srgbClr val="FF0000"/>
                </a:solidFill>
              </a:rPr>
              <a:t>/sec</a:t>
            </a:r>
          </a:p>
        </p:txBody>
      </p:sp>
    </p:spTree>
    <p:extLst>
      <p:ext uri="{BB962C8B-B14F-4D97-AF65-F5344CB8AC3E}">
        <p14:creationId xmlns:p14="http://schemas.microsoft.com/office/powerpoint/2010/main" val="12238230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Unit Rates</a:t>
            </a:r>
            <a:endParaRPr lang="en-US" dirty="0"/>
          </a:p>
        </p:txBody>
      </p:sp>
      <p:sp>
        <p:nvSpPr>
          <p:cNvPr id="3" name="Content Placeholder 2"/>
          <p:cNvSpPr>
            <a:spLocks noGrp="1"/>
          </p:cNvSpPr>
          <p:nvPr>
            <p:ph idx="1"/>
          </p:nvPr>
        </p:nvSpPr>
        <p:spPr/>
        <p:txBody>
          <a:bodyPr/>
          <a:lstStyle/>
          <a:p>
            <a:pPr marL="0" indent="0">
              <a:buNone/>
            </a:pPr>
            <a:r>
              <a:rPr lang="en-US" dirty="0" smtClean="0"/>
              <a:t>Example 1:</a:t>
            </a:r>
          </a:p>
          <a:p>
            <a:pPr marL="0" indent="0">
              <a:buNone/>
            </a:pPr>
            <a:r>
              <a:rPr lang="en-US" dirty="0"/>
              <a:t>Mike and Mark want to race their pet turtles. Mark claims that his turtle can move 3 feet in 45 seconds. Mike says that his turtle can move 5 feet in 70 seconds.   Identify which turtle has the faster speed. Show work to support your conclusion. </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TextBox 5"/>
          <p:cNvSpPr txBox="1"/>
          <p:nvPr/>
        </p:nvSpPr>
        <p:spPr>
          <a:xfrm>
            <a:off x="1529997" y="4596746"/>
            <a:ext cx="4598888" cy="954107"/>
          </a:xfrm>
          <a:prstGeom prst="rect">
            <a:avLst/>
          </a:prstGeom>
          <a:noFill/>
        </p:spPr>
        <p:txBody>
          <a:bodyPr wrap="none" rtlCol="0">
            <a:spAutoFit/>
          </a:bodyPr>
          <a:lstStyle/>
          <a:p>
            <a:r>
              <a:rPr lang="en-US" sz="2800" dirty="0" smtClean="0">
                <a:solidFill>
                  <a:srgbClr val="FF0000"/>
                </a:solidFill>
              </a:rPr>
              <a:t>Mark: 3ft/45sec = 0.067 </a:t>
            </a:r>
            <a:r>
              <a:rPr lang="en-US" sz="2800" dirty="0" err="1" smtClean="0">
                <a:solidFill>
                  <a:srgbClr val="FF0000"/>
                </a:solidFill>
              </a:rPr>
              <a:t>ft</a:t>
            </a:r>
            <a:r>
              <a:rPr lang="en-US" sz="2800" dirty="0" smtClean="0">
                <a:solidFill>
                  <a:srgbClr val="FF0000"/>
                </a:solidFill>
              </a:rPr>
              <a:t>/sec</a:t>
            </a:r>
          </a:p>
          <a:p>
            <a:r>
              <a:rPr lang="en-US" sz="2800" dirty="0" smtClean="0">
                <a:solidFill>
                  <a:srgbClr val="FF0000"/>
                </a:solidFill>
              </a:rPr>
              <a:t>Mike: 5ft/70sec = 0.07 </a:t>
            </a:r>
            <a:r>
              <a:rPr lang="en-US" sz="2800" dirty="0" err="1" smtClean="0">
                <a:solidFill>
                  <a:srgbClr val="FF0000"/>
                </a:solidFill>
              </a:rPr>
              <a:t>ft</a:t>
            </a:r>
            <a:r>
              <a:rPr lang="en-US" sz="2800" dirty="0" smtClean="0">
                <a:solidFill>
                  <a:srgbClr val="FF0000"/>
                </a:solidFill>
              </a:rPr>
              <a:t>/sec</a:t>
            </a:r>
          </a:p>
        </p:txBody>
      </p:sp>
      <p:sp>
        <p:nvSpPr>
          <p:cNvPr id="7" name="Oval 6"/>
          <p:cNvSpPr/>
          <p:nvPr/>
        </p:nvSpPr>
        <p:spPr>
          <a:xfrm>
            <a:off x="1308029" y="4956483"/>
            <a:ext cx="5042824" cy="74918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19702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Unit Rates</a:t>
            </a:r>
            <a:endParaRPr lang="en-US" dirty="0"/>
          </a:p>
        </p:txBody>
      </p:sp>
      <p:sp>
        <p:nvSpPr>
          <p:cNvPr id="3" name="Content Placeholder 2"/>
          <p:cNvSpPr>
            <a:spLocks noGrp="1"/>
          </p:cNvSpPr>
          <p:nvPr>
            <p:ph idx="1"/>
          </p:nvPr>
        </p:nvSpPr>
        <p:spPr/>
        <p:txBody>
          <a:bodyPr/>
          <a:lstStyle/>
          <a:p>
            <a:pPr marL="0" indent="0">
              <a:buNone/>
            </a:pPr>
            <a:r>
              <a:rPr lang="en-US" dirty="0" smtClean="0"/>
              <a:t>Example 2:</a:t>
            </a:r>
          </a:p>
          <a:p>
            <a:pPr marL="0" indent="0">
              <a:buNone/>
            </a:pPr>
            <a:r>
              <a:rPr lang="en-US" dirty="0"/>
              <a:t>After exercising, two students checked their pulses to see how fast their hearts were beating.  </a:t>
            </a:r>
            <a:r>
              <a:rPr lang="en-US" dirty="0" err="1"/>
              <a:t>Marit’s</a:t>
            </a:r>
            <a:r>
              <a:rPr lang="en-US" dirty="0"/>
              <a:t> heart beat 13 times in 10 seconds.  Coleman’s heart beat 18 times in 15 seconds.  Identify each student’s heart rate.  Who has the faster rate?</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quot;No&quot; Symbol 5"/>
          <p:cNvSpPr/>
          <p:nvPr/>
        </p:nvSpPr>
        <p:spPr>
          <a:xfrm>
            <a:off x="1948542" y="750139"/>
            <a:ext cx="5246915" cy="5246915"/>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2496751" y="5997054"/>
            <a:ext cx="4150495"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Skip this slide.</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9440875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Unit Rates</a:t>
            </a:r>
            <a:endParaRPr lang="en-US" dirty="0"/>
          </a:p>
        </p:txBody>
      </p:sp>
      <p:sp>
        <p:nvSpPr>
          <p:cNvPr id="3" name="Content Placeholder 2"/>
          <p:cNvSpPr>
            <a:spLocks noGrp="1"/>
          </p:cNvSpPr>
          <p:nvPr>
            <p:ph idx="1"/>
          </p:nvPr>
        </p:nvSpPr>
        <p:spPr/>
        <p:txBody>
          <a:bodyPr/>
          <a:lstStyle/>
          <a:p>
            <a:pPr marL="0" indent="0">
              <a:buNone/>
            </a:pPr>
            <a:r>
              <a:rPr lang="en-US" dirty="0" smtClean="0"/>
              <a:t>Example 3:</a:t>
            </a:r>
          </a:p>
          <a:p>
            <a:pPr marL="0" indent="0">
              <a:buNone/>
            </a:pPr>
            <a:r>
              <a:rPr lang="en-US" dirty="0"/>
              <a:t>Which is the better buy?  A pack of 12 granola bars for $5.00 or a pack of 10 granola bars for $4.50?</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Tree>
    <p:extLst>
      <p:ext uri="{BB962C8B-B14F-4D97-AF65-F5344CB8AC3E}">
        <p14:creationId xmlns:p14="http://schemas.microsoft.com/office/powerpoint/2010/main" val="26160808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Unit Rates</a:t>
            </a:r>
            <a:endParaRPr lang="en-US" dirty="0"/>
          </a:p>
        </p:txBody>
      </p:sp>
      <p:sp>
        <p:nvSpPr>
          <p:cNvPr id="3" name="Content Placeholder 2"/>
          <p:cNvSpPr>
            <a:spLocks noGrp="1"/>
          </p:cNvSpPr>
          <p:nvPr>
            <p:ph idx="1"/>
          </p:nvPr>
        </p:nvSpPr>
        <p:spPr/>
        <p:txBody>
          <a:bodyPr/>
          <a:lstStyle/>
          <a:p>
            <a:pPr marL="0" indent="0">
              <a:buNone/>
            </a:pPr>
            <a:r>
              <a:rPr lang="en-US" dirty="0" smtClean="0"/>
              <a:t>Example 3:</a:t>
            </a:r>
          </a:p>
          <a:p>
            <a:pPr marL="0" indent="0">
              <a:buNone/>
            </a:pPr>
            <a:r>
              <a:rPr lang="en-US" dirty="0"/>
              <a:t>Which is the better buy?  A pack of 12 granola bars for $5.00 or a pack of 10 granola bars for $4.50?</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TextBox 5"/>
          <p:cNvSpPr txBox="1"/>
          <p:nvPr/>
        </p:nvSpPr>
        <p:spPr>
          <a:xfrm>
            <a:off x="1329700" y="4001294"/>
            <a:ext cx="4521046" cy="1384995"/>
          </a:xfrm>
          <a:prstGeom prst="rect">
            <a:avLst/>
          </a:prstGeom>
          <a:noFill/>
        </p:spPr>
        <p:txBody>
          <a:bodyPr wrap="none" rtlCol="0">
            <a:spAutoFit/>
          </a:bodyPr>
          <a:lstStyle/>
          <a:p>
            <a:r>
              <a:rPr lang="en-US" sz="2800" dirty="0" smtClean="0">
                <a:solidFill>
                  <a:srgbClr val="FF0000"/>
                </a:solidFill>
              </a:rPr>
              <a:t>$5/12 bars = $0.42 per bar</a:t>
            </a:r>
          </a:p>
          <a:p>
            <a:endParaRPr lang="en-US" sz="2800" dirty="0">
              <a:solidFill>
                <a:srgbClr val="FF0000"/>
              </a:solidFill>
            </a:endParaRPr>
          </a:p>
          <a:p>
            <a:r>
              <a:rPr lang="en-US" sz="2800" dirty="0" smtClean="0">
                <a:solidFill>
                  <a:srgbClr val="FF0000"/>
                </a:solidFill>
              </a:rPr>
              <a:t>$4.50/10 bars = $0.45 per bar</a:t>
            </a:r>
          </a:p>
        </p:txBody>
      </p:sp>
    </p:spTree>
    <p:extLst>
      <p:ext uri="{BB962C8B-B14F-4D97-AF65-F5344CB8AC3E}">
        <p14:creationId xmlns:p14="http://schemas.microsoft.com/office/powerpoint/2010/main" val="18874546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Unit Rates</a:t>
            </a:r>
            <a:endParaRPr lang="en-US" dirty="0"/>
          </a:p>
        </p:txBody>
      </p:sp>
      <p:sp>
        <p:nvSpPr>
          <p:cNvPr id="3" name="Content Placeholder 2"/>
          <p:cNvSpPr>
            <a:spLocks noGrp="1"/>
          </p:cNvSpPr>
          <p:nvPr>
            <p:ph idx="1"/>
          </p:nvPr>
        </p:nvSpPr>
        <p:spPr/>
        <p:txBody>
          <a:bodyPr/>
          <a:lstStyle/>
          <a:p>
            <a:pPr marL="0" indent="0">
              <a:buNone/>
            </a:pPr>
            <a:r>
              <a:rPr lang="en-US" dirty="0" smtClean="0"/>
              <a:t>Example 3:</a:t>
            </a:r>
          </a:p>
          <a:p>
            <a:pPr marL="0" indent="0">
              <a:buNone/>
            </a:pPr>
            <a:r>
              <a:rPr lang="en-US" dirty="0"/>
              <a:t>Which is the better buy?  A pack of 12 granola bars for $5.00 or a pack of 10 granola bars for $4.50?</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TextBox 5"/>
          <p:cNvSpPr txBox="1"/>
          <p:nvPr/>
        </p:nvSpPr>
        <p:spPr>
          <a:xfrm>
            <a:off x="1329700" y="4001294"/>
            <a:ext cx="4521046" cy="1384995"/>
          </a:xfrm>
          <a:prstGeom prst="rect">
            <a:avLst/>
          </a:prstGeom>
          <a:noFill/>
        </p:spPr>
        <p:txBody>
          <a:bodyPr wrap="none" rtlCol="0">
            <a:spAutoFit/>
          </a:bodyPr>
          <a:lstStyle/>
          <a:p>
            <a:r>
              <a:rPr lang="en-US" sz="2800" dirty="0" smtClean="0">
                <a:solidFill>
                  <a:srgbClr val="FF0000"/>
                </a:solidFill>
              </a:rPr>
              <a:t>$5/12 bars = $0.42 per bar</a:t>
            </a:r>
          </a:p>
          <a:p>
            <a:endParaRPr lang="en-US" sz="2800" dirty="0">
              <a:solidFill>
                <a:srgbClr val="FF0000"/>
              </a:solidFill>
            </a:endParaRPr>
          </a:p>
          <a:p>
            <a:r>
              <a:rPr lang="en-US" sz="2800" dirty="0" smtClean="0">
                <a:solidFill>
                  <a:srgbClr val="FF0000"/>
                </a:solidFill>
              </a:rPr>
              <a:t>$4.50/10 bars = $0.45 per bar</a:t>
            </a:r>
          </a:p>
        </p:txBody>
      </p:sp>
      <p:sp>
        <p:nvSpPr>
          <p:cNvPr id="7" name="Oval 6"/>
          <p:cNvSpPr/>
          <p:nvPr/>
        </p:nvSpPr>
        <p:spPr>
          <a:xfrm>
            <a:off x="948673" y="3866357"/>
            <a:ext cx="5042824" cy="74918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54434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Unit Rates</a:t>
            </a:r>
            <a:endParaRPr lang="en-US" dirty="0"/>
          </a:p>
        </p:txBody>
      </p:sp>
      <p:sp>
        <p:nvSpPr>
          <p:cNvPr id="3" name="Content Placeholder 2"/>
          <p:cNvSpPr>
            <a:spLocks noGrp="1"/>
          </p:cNvSpPr>
          <p:nvPr>
            <p:ph idx="1"/>
          </p:nvPr>
        </p:nvSpPr>
        <p:spPr/>
        <p:txBody>
          <a:bodyPr/>
          <a:lstStyle/>
          <a:p>
            <a:pPr marL="0" indent="0">
              <a:buNone/>
            </a:pPr>
            <a:r>
              <a:rPr lang="en-US" dirty="0" smtClean="0"/>
              <a:t>Example 4:</a:t>
            </a:r>
          </a:p>
          <a:p>
            <a:pPr marL="0" indent="0">
              <a:buNone/>
            </a:pPr>
            <a:r>
              <a:rPr lang="en-US" dirty="0"/>
              <a:t>Which is the better buy?  A 12-fl-oz bottle of apple juice for $3.05 or a 8 </a:t>
            </a:r>
            <a:r>
              <a:rPr lang="en-US" dirty="0" err="1"/>
              <a:t>fl-oz</a:t>
            </a:r>
            <a:r>
              <a:rPr lang="en-US" dirty="0"/>
              <a:t> bottle for $2.59?</a:t>
            </a:r>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compute and compare unit rates.</a:t>
            </a:r>
            <a:endParaRPr lang="en-US" altLang="en-US" sz="2000" b="1" dirty="0"/>
          </a:p>
        </p:txBody>
      </p:sp>
      <p:sp>
        <p:nvSpPr>
          <p:cNvPr id="6" name="&quot;No&quot; Symbol 5"/>
          <p:cNvSpPr/>
          <p:nvPr/>
        </p:nvSpPr>
        <p:spPr>
          <a:xfrm>
            <a:off x="1948542" y="750139"/>
            <a:ext cx="5246915" cy="5246915"/>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2496751" y="5997054"/>
            <a:ext cx="4150495"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Skip this slide.</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704948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a:t>
            </a:r>
            <a:endParaRPr lang="en-US" dirty="0"/>
          </a:p>
        </p:txBody>
      </p:sp>
      <p:sp>
        <p:nvSpPr>
          <p:cNvPr id="3" name="Content Placeholder 2"/>
          <p:cNvSpPr>
            <a:spLocks noGrp="1"/>
          </p:cNvSpPr>
          <p:nvPr>
            <p:ph idx="1"/>
          </p:nvPr>
        </p:nvSpPr>
        <p:spPr/>
        <p:txBody>
          <a:bodyPr/>
          <a:lstStyle/>
          <a:p>
            <a:pPr marL="0" indent="0">
              <a:buNone/>
            </a:pPr>
            <a:r>
              <a:rPr lang="en-US" dirty="0" smtClean="0"/>
              <a:t>What is it?</a:t>
            </a:r>
          </a:p>
          <a:p>
            <a:pPr marL="0" indent="0">
              <a:buNone/>
            </a:pPr>
            <a:endParaRPr lang="en-US" dirty="0"/>
          </a:p>
          <a:p>
            <a:pPr marL="0" indent="0">
              <a:buNone/>
            </a:pPr>
            <a:endParaRPr lang="en-US" dirty="0" smtClean="0"/>
          </a:p>
          <a:p>
            <a:pPr marL="0" indent="0">
              <a:buNone/>
            </a:pPr>
            <a:r>
              <a:rPr lang="en-US" dirty="0" smtClean="0"/>
              <a:t>Ex</a:t>
            </a:r>
            <a:r>
              <a:rPr lang="en-US" dirty="0"/>
              <a:t>: A class has 12 girls and 18 boys.  What is the ratios of boys to girls?</a:t>
            </a:r>
          </a:p>
          <a:p>
            <a:pPr marL="0" indent="0">
              <a:buNone/>
            </a:pPr>
            <a:r>
              <a:rPr lang="en-US" dirty="0"/>
              <a:t> </a:t>
            </a:r>
            <a:r>
              <a:rPr lang="en-US" dirty="0" smtClean="0"/>
              <a:t>       1</a:t>
            </a:r>
            <a:r>
              <a:rPr lang="en-US" dirty="0"/>
              <a:t>)		</a:t>
            </a:r>
            <a:r>
              <a:rPr lang="en-US" dirty="0" smtClean="0"/>
              <a:t>   2)</a:t>
            </a:r>
            <a:r>
              <a:rPr lang="en-US" dirty="0"/>
              <a:t>	</a:t>
            </a:r>
            <a:r>
              <a:rPr lang="en-US" dirty="0" smtClean="0"/>
              <a:t>		3</a:t>
            </a:r>
            <a:r>
              <a:rPr lang="en-US" dirty="0"/>
              <a:t>)</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7" name="TextBox 6"/>
          <p:cNvSpPr txBox="1"/>
          <p:nvPr/>
        </p:nvSpPr>
        <p:spPr>
          <a:xfrm>
            <a:off x="2464526" y="1825625"/>
            <a:ext cx="4585294" cy="523220"/>
          </a:xfrm>
          <a:prstGeom prst="rect">
            <a:avLst/>
          </a:prstGeom>
          <a:noFill/>
        </p:spPr>
        <p:txBody>
          <a:bodyPr wrap="none" rtlCol="0">
            <a:spAutoFit/>
          </a:bodyPr>
          <a:lstStyle/>
          <a:p>
            <a:r>
              <a:rPr lang="en-US" sz="2800" dirty="0" smtClean="0">
                <a:solidFill>
                  <a:srgbClr val="FF0000"/>
                </a:solidFill>
              </a:rPr>
              <a:t>A comparison of two numbers</a:t>
            </a:r>
            <a:endParaRPr lang="en-US" sz="2800" dirty="0">
              <a:solidFill>
                <a:srgbClr val="FF0000"/>
              </a:solidFill>
            </a:endParaRPr>
          </a:p>
        </p:txBody>
      </p:sp>
      <p:sp>
        <p:nvSpPr>
          <p:cNvPr id="8" name="TextBox 7"/>
          <p:cNvSpPr txBox="1"/>
          <p:nvPr/>
        </p:nvSpPr>
        <p:spPr>
          <a:xfrm>
            <a:off x="1754777" y="4216128"/>
            <a:ext cx="5862182" cy="523220"/>
          </a:xfrm>
          <a:prstGeom prst="rect">
            <a:avLst/>
          </a:prstGeom>
          <a:noFill/>
        </p:spPr>
        <p:txBody>
          <a:bodyPr wrap="none" rtlCol="0">
            <a:spAutoFit/>
          </a:bodyPr>
          <a:lstStyle/>
          <a:p>
            <a:r>
              <a:rPr lang="en-US" sz="2800" dirty="0" smtClean="0">
                <a:solidFill>
                  <a:srgbClr val="FF0000"/>
                </a:solidFill>
              </a:rPr>
              <a:t>18 to 12              18:12                    18/12</a:t>
            </a:r>
            <a:endParaRPr lang="en-US" sz="2800" dirty="0">
              <a:solidFill>
                <a:srgbClr val="FF0000"/>
              </a:solidFill>
            </a:endParaRPr>
          </a:p>
        </p:txBody>
      </p:sp>
    </p:spTree>
    <p:extLst>
      <p:ext uri="{BB962C8B-B14F-4D97-AF65-F5344CB8AC3E}">
        <p14:creationId xmlns:p14="http://schemas.microsoft.com/office/powerpoint/2010/main" val="325713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a:t>
            </a:r>
            <a:endParaRPr lang="en-US" dirty="0"/>
          </a:p>
        </p:txBody>
      </p:sp>
      <p:sp>
        <p:nvSpPr>
          <p:cNvPr id="3" name="Content Placeholder 2"/>
          <p:cNvSpPr>
            <a:spLocks noGrp="1"/>
          </p:cNvSpPr>
          <p:nvPr>
            <p:ph idx="1"/>
          </p:nvPr>
        </p:nvSpPr>
        <p:spPr/>
        <p:txBody>
          <a:bodyPr/>
          <a:lstStyle/>
          <a:p>
            <a:pPr marL="0" indent="0">
              <a:buNone/>
            </a:pPr>
            <a:r>
              <a:rPr lang="en-US" dirty="0" smtClean="0"/>
              <a:t>What is it?</a:t>
            </a:r>
          </a:p>
          <a:p>
            <a:pPr marL="0" indent="0">
              <a:buNone/>
            </a:pPr>
            <a:endParaRPr lang="en-US" dirty="0"/>
          </a:p>
          <a:p>
            <a:pPr marL="0" indent="0">
              <a:buNone/>
            </a:pPr>
            <a:endParaRPr lang="en-US" dirty="0" smtClean="0"/>
          </a:p>
          <a:p>
            <a:pPr marL="0" indent="0">
              <a:buNone/>
            </a:pPr>
            <a:r>
              <a:rPr lang="en-US" dirty="0" smtClean="0"/>
              <a:t>Ex</a:t>
            </a:r>
            <a:r>
              <a:rPr lang="en-US" dirty="0"/>
              <a:t>: A class has 12 girls and 18 boys.  What is the ratios of boys to girls?</a:t>
            </a:r>
          </a:p>
          <a:p>
            <a:pPr marL="0" indent="0">
              <a:buNone/>
            </a:pPr>
            <a:r>
              <a:rPr lang="en-US" dirty="0"/>
              <a:t> </a:t>
            </a:r>
            <a:r>
              <a:rPr lang="en-US" dirty="0" smtClean="0"/>
              <a:t>       1</a:t>
            </a:r>
            <a:r>
              <a:rPr lang="en-US" dirty="0"/>
              <a:t>)		</a:t>
            </a:r>
            <a:r>
              <a:rPr lang="en-US" dirty="0" smtClean="0"/>
              <a:t>   2)</a:t>
            </a:r>
            <a:r>
              <a:rPr lang="en-US" dirty="0"/>
              <a:t>	</a:t>
            </a:r>
            <a:r>
              <a:rPr lang="en-US" dirty="0" smtClean="0"/>
              <a:t>		3</a:t>
            </a:r>
            <a:r>
              <a:rPr lang="en-US" dirty="0"/>
              <a:t>)</a:t>
            </a:r>
          </a:p>
          <a:p>
            <a:pPr marL="0" indent="0">
              <a:buNone/>
            </a:pP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7" name="TextBox 6"/>
          <p:cNvSpPr txBox="1"/>
          <p:nvPr/>
        </p:nvSpPr>
        <p:spPr>
          <a:xfrm>
            <a:off x="2464526" y="1825625"/>
            <a:ext cx="4585294" cy="523220"/>
          </a:xfrm>
          <a:prstGeom prst="rect">
            <a:avLst/>
          </a:prstGeom>
          <a:noFill/>
        </p:spPr>
        <p:txBody>
          <a:bodyPr wrap="none" rtlCol="0">
            <a:spAutoFit/>
          </a:bodyPr>
          <a:lstStyle/>
          <a:p>
            <a:r>
              <a:rPr lang="en-US" sz="2800" dirty="0" smtClean="0">
                <a:solidFill>
                  <a:srgbClr val="FF0000"/>
                </a:solidFill>
              </a:rPr>
              <a:t>A comparison of two numbers</a:t>
            </a:r>
            <a:endParaRPr lang="en-US" sz="2800" dirty="0">
              <a:solidFill>
                <a:srgbClr val="FF0000"/>
              </a:solidFill>
            </a:endParaRPr>
          </a:p>
        </p:txBody>
      </p:sp>
      <p:sp>
        <p:nvSpPr>
          <p:cNvPr id="8" name="TextBox 7"/>
          <p:cNvSpPr txBox="1"/>
          <p:nvPr/>
        </p:nvSpPr>
        <p:spPr>
          <a:xfrm>
            <a:off x="1754777" y="4216128"/>
            <a:ext cx="6833922" cy="1815882"/>
          </a:xfrm>
          <a:prstGeom prst="rect">
            <a:avLst/>
          </a:prstGeom>
          <a:noFill/>
        </p:spPr>
        <p:txBody>
          <a:bodyPr wrap="none" rtlCol="0">
            <a:spAutoFit/>
          </a:bodyPr>
          <a:lstStyle/>
          <a:p>
            <a:r>
              <a:rPr lang="en-US" sz="2800" dirty="0" smtClean="0">
                <a:solidFill>
                  <a:srgbClr val="FF0000"/>
                </a:solidFill>
              </a:rPr>
              <a:t>18 to 12              18:12                    18/12</a:t>
            </a:r>
          </a:p>
          <a:p>
            <a:endParaRPr lang="en-US" sz="2800" dirty="0">
              <a:solidFill>
                <a:srgbClr val="FF0000"/>
              </a:solidFill>
            </a:endParaRPr>
          </a:p>
          <a:p>
            <a:endParaRPr lang="en-US" sz="2800" dirty="0" smtClean="0">
              <a:solidFill>
                <a:srgbClr val="FF0000"/>
              </a:solidFill>
            </a:endParaRPr>
          </a:p>
          <a:p>
            <a:r>
              <a:rPr lang="en-US" sz="2800" dirty="0" smtClean="0">
                <a:solidFill>
                  <a:srgbClr val="FF0000"/>
                </a:solidFill>
              </a:rPr>
              <a:t>(You could also reduce any of these to 3 to 2.)</a:t>
            </a:r>
            <a:endParaRPr lang="en-US" sz="2800" dirty="0">
              <a:solidFill>
                <a:srgbClr val="FF0000"/>
              </a:solidFill>
            </a:endParaRPr>
          </a:p>
        </p:txBody>
      </p:sp>
    </p:spTree>
    <p:extLst>
      <p:ext uri="{BB962C8B-B14F-4D97-AF65-F5344CB8AC3E}">
        <p14:creationId xmlns:p14="http://schemas.microsoft.com/office/powerpoint/2010/main" val="2042122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628650" y="1825625"/>
            <a:ext cx="8210550" cy="4351338"/>
          </a:xfrm>
        </p:spPr>
        <p:txBody>
          <a:bodyPr>
            <a:normAutofit fontScale="92500" lnSpcReduction="10000"/>
          </a:bodyPr>
          <a:lstStyle/>
          <a:p>
            <a:pPr marL="0" indent="0">
              <a:buNone/>
            </a:pPr>
            <a:r>
              <a:rPr lang="en-US" dirty="0"/>
              <a:t>There are 7 basketball players, 8 volleyball players, 12 football players, and 9 tennis players at an athletic event</a:t>
            </a:r>
            <a:r>
              <a:rPr lang="en-US" dirty="0" smtClean="0"/>
              <a:t>.</a:t>
            </a:r>
          </a:p>
          <a:p>
            <a:pPr marL="0" indent="0">
              <a:buNone/>
            </a:pPr>
            <a:endParaRPr lang="en-US" dirty="0"/>
          </a:p>
          <a:p>
            <a:pPr marL="0" indent="0">
              <a:buNone/>
            </a:pPr>
            <a:r>
              <a:rPr lang="en-US" dirty="0"/>
              <a:t>a) </a:t>
            </a:r>
            <a:r>
              <a:rPr lang="en-US" dirty="0" smtClean="0"/>
              <a:t>Ratio of </a:t>
            </a:r>
            <a:r>
              <a:rPr lang="en-US" dirty="0"/>
              <a:t>football players to basketball </a:t>
            </a:r>
            <a:r>
              <a:rPr lang="en-US" dirty="0" smtClean="0"/>
              <a:t>players?   ________</a:t>
            </a:r>
            <a:endParaRPr lang="en-US" dirty="0"/>
          </a:p>
          <a:p>
            <a:pPr marL="0" indent="0">
              <a:buNone/>
            </a:pPr>
            <a:endParaRPr lang="en-US" dirty="0" smtClean="0"/>
          </a:p>
          <a:p>
            <a:pPr marL="0" indent="0">
              <a:buNone/>
            </a:pPr>
            <a:r>
              <a:rPr lang="en-US" dirty="0" smtClean="0"/>
              <a:t>b</a:t>
            </a:r>
            <a:r>
              <a:rPr lang="en-US" dirty="0"/>
              <a:t>) </a:t>
            </a:r>
            <a:r>
              <a:rPr lang="en-US" dirty="0" smtClean="0"/>
              <a:t>Ratio of </a:t>
            </a:r>
            <a:r>
              <a:rPr lang="en-US" dirty="0"/>
              <a:t>tennis players to volleyball players</a:t>
            </a:r>
            <a:r>
              <a:rPr lang="en-US" dirty="0" smtClean="0"/>
              <a:t>?</a:t>
            </a:r>
            <a:r>
              <a:rPr lang="en-US" dirty="0"/>
              <a:t> </a:t>
            </a:r>
            <a:r>
              <a:rPr lang="en-US" dirty="0" smtClean="0"/>
              <a:t>     ________</a:t>
            </a:r>
            <a:endParaRPr lang="en-US" dirty="0"/>
          </a:p>
          <a:p>
            <a:pPr marL="0" indent="0">
              <a:buNone/>
            </a:pPr>
            <a:endParaRPr lang="en-US" dirty="0" smtClean="0"/>
          </a:p>
          <a:p>
            <a:pPr marL="0" indent="0">
              <a:buNone/>
            </a:pPr>
            <a:r>
              <a:rPr lang="en-US" dirty="0" smtClean="0"/>
              <a:t>c</a:t>
            </a:r>
            <a:r>
              <a:rPr lang="en-US" dirty="0"/>
              <a:t>) </a:t>
            </a:r>
            <a:r>
              <a:rPr lang="en-US" dirty="0" smtClean="0"/>
              <a:t>Ratio of </a:t>
            </a:r>
            <a:r>
              <a:rPr lang="en-US" dirty="0"/>
              <a:t>tennis players to football players?	</a:t>
            </a:r>
            <a:r>
              <a:rPr lang="en-US" dirty="0" smtClean="0"/>
              <a:t>    ________</a:t>
            </a:r>
            <a:endParaRPr lang="en-US" dirty="0"/>
          </a:p>
          <a:p>
            <a:pPr marL="0" indent="0">
              <a:buNone/>
            </a:pPr>
            <a:endParaRPr lang="en-US" dirty="0" smtClean="0"/>
          </a:p>
          <a:p>
            <a:pPr marL="0" indent="0">
              <a:buNone/>
            </a:pPr>
            <a:r>
              <a:rPr lang="en-US" dirty="0" smtClean="0"/>
              <a:t>d</a:t>
            </a:r>
            <a:r>
              <a:rPr lang="en-US" dirty="0"/>
              <a:t>) </a:t>
            </a:r>
            <a:r>
              <a:rPr lang="en-US" dirty="0" smtClean="0"/>
              <a:t>Ratio of </a:t>
            </a:r>
            <a:r>
              <a:rPr lang="en-US" dirty="0"/>
              <a:t>basketball players to all athletes?	</a:t>
            </a:r>
            <a:r>
              <a:rPr lang="en-US" dirty="0" smtClean="0"/>
              <a:t>    ________</a:t>
            </a: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Tree>
    <p:extLst>
      <p:ext uri="{BB962C8B-B14F-4D97-AF65-F5344CB8AC3E}">
        <p14:creationId xmlns:p14="http://schemas.microsoft.com/office/powerpoint/2010/main" val="24560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628650" y="1825625"/>
            <a:ext cx="8210550" cy="4351338"/>
          </a:xfrm>
        </p:spPr>
        <p:txBody>
          <a:bodyPr>
            <a:normAutofit fontScale="92500" lnSpcReduction="10000"/>
          </a:bodyPr>
          <a:lstStyle/>
          <a:p>
            <a:pPr marL="0" indent="0">
              <a:buNone/>
            </a:pPr>
            <a:r>
              <a:rPr lang="en-US" dirty="0"/>
              <a:t>There are 7 basketball players, 8 volleyball players, 12 football players, and 9 tennis players at an athletic event</a:t>
            </a:r>
            <a:r>
              <a:rPr lang="en-US" dirty="0" smtClean="0"/>
              <a:t>.</a:t>
            </a:r>
          </a:p>
          <a:p>
            <a:pPr marL="0" indent="0">
              <a:buNone/>
            </a:pPr>
            <a:endParaRPr lang="en-US" dirty="0"/>
          </a:p>
          <a:p>
            <a:pPr marL="0" indent="0">
              <a:buNone/>
            </a:pPr>
            <a:r>
              <a:rPr lang="en-US" dirty="0"/>
              <a:t>a) </a:t>
            </a:r>
            <a:r>
              <a:rPr lang="en-US" dirty="0" smtClean="0"/>
              <a:t>Ratio of </a:t>
            </a:r>
            <a:r>
              <a:rPr lang="en-US" dirty="0"/>
              <a:t>football players to basketball </a:t>
            </a:r>
            <a:r>
              <a:rPr lang="en-US" dirty="0" smtClean="0"/>
              <a:t>players?   ________</a:t>
            </a:r>
            <a:endParaRPr lang="en-US" dirty="0"/>
          </a:p>
          <a:p>
            <a:pPr marL="0" indent="0">
              <a:buNone/>
            </a:pPr>
            <a:endParaRPr lang="en-US" dirty="0" smtClean="0"/>
          </a:p>
          <a:p>
            <a:pPr marL="0" indent="0">
              <a:buNone/>
            </a:pPr>
            <a:r>
              <a:rPr lang="en-US" dirty="0" smtClean="0"/>
              <a:t>b</a:t>
            </a:r>
            <a:r>
              <a:rPr lang="en-US" dirty="0"/>
              <a:t>) </a:t>
            </a:r>
            <a:r>
              <a:rPr lang="en-US" dirty="0" smtClean="0"/>
              <a:t>Ratio of </a:t>
            </a:r>
            <a:r>
              <a:rPr lang="en-US" dirty="0"/>
              <a:t>tennis players to volleyball players</a:t>
            </a:r>
            <a:r>
              <a:rPr lang="en-US" dirty="0" smtClean="0"/>
              <a:t>?</a:t>
            </a:r>
            <a:r>
              <a:rPr lang="en-US" dirty="0"/>
              <a:t> </a:t>
            </a:r>
            <a:r>
              <a:rPr lang="en-US" dirty="0" smtClean="0"/>
              <a:t>     ________</a:t>
            </a:r>
            <a:endParaRPr lang="en-US" dirty="0"/>
          </a:p>
          <a:p>
            <a:pPr marL="0" indent="0">
              <a:buNone/>
            </a:pPr>
            <a:endParaRPr lang="en-US" dirty="0" smtClean="0"/>
          </a:p>
          <a:p>
            <a:pPr marL="0" indent="0">
              <a:buNone/>
            </a:pPr>
            <a:r>
              <a:rPr lang="en-US" dirty="0" smtClean="0"/>
              <a:t>c</a:t>
            </a:r>
            <a:r>
              <a:rPr lang="en-US" dirty="0"/>
              <a:t>) </a:t>
            </a:r>
            <a:r>
              <a:rPr lang="en-US" dirty="0" smtClean="0"/>
              <a:t>Ratio of </a:t>
            </a:r>
            <a:r>
              <a:rPr lang="en-US" dirty="0"/>
              <a:t>tennis players to football players?	</a:t>
            </a:r>
            <a:r>
              <a:rPr lang="en-US" dirty="0" smtClean="0"/>
              <a:t>    ________</a:t>
            </a:r>
            <a:endParaRPr lang="en-US" dirty="0"/>
          </a:p>
          <a:p>
            <a:pPr marL="0" indent="0">
              <a:buNone/>
            </a:pPr>
            <a:endParaRPr lang="en-US" dirty="0" smtClean="0"/>
          </a:p>
          <a:p>
            <a:pPr marL="0" indent="0">
              <a:buNone/>
            </a:pPr>
            <a:r>
              <a:rPr lang="en-US" dirty="0" smtClean="0"/>
              <a:t>d</a:t>
            </a:r>
            <a:r>
              <a:rPr lang="en-US" dirty="0"/>
              <a:t>) </a:t>
            </a:r>
            <a:r>
              <a:rPr lang="en-US" dirty="0" smtClean="0"/>
              <a:t>Ratio of </a:t>
            </a:r>
            <a:r>
              <a:rPr lang="en-US" dirty="0"/>
              <a:t>basketball players to all athletes?	</a:t>
            </a:r>
            <a:r>
              <a:rPr lang="en-US" dirty="0" smtClean="0"/>
              <a:t>    ________</a:t>
            </a:r>
            <a:endParaRPr lang="en-US" dirty="0"/>
          </a:p>
        </p:txBody>
      </p:sp>
      <p:sp>
        <p:nvSpPr>
          <p:cNvPr id="4" name="Rectangle 3"/>
          <p:cNvSpPr/>
          <p:nvPr/>
        </p:nvSpPr>
        <p:spPr>
          <a:xfrm>
            <a:off x="0" y="1"/>
            <a:ext cx="9144000" cy="536028"/>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60434" y="66932"/>
            <a:ext cx="8999483" cy="385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smtClean="0"/>
              <a:t>I </a:t>
            </a:r>
            <a:r>
              <a:rPr lang="en-US" altLang="en-US" sz="2000" b="1" dirty="0"/>
              <a:t>can </a:t>
            </a:r>
            <a:r>
              <a:rPr lang="en-US" altLang="en-US" sz="2000" b="1" dirty="0" smtClean="0"/>
              <a:t>write, compare, and analyze ratios.</a:t>
            </a:r>
            <a:endParaRPr lang="en-US" altLang="en-US" sz="2000" b="1" dirty="0"/>
          </a:p>
        </p:txBody>
      </p:sp>
      <p:sp>
        <p:nvSpPr>
          <p:cNvPr id="6" name="TextBox 5"/>
          <p:cNvSpPr txBox="1"/>
          <p:nvPr/>
        </p:nvSpPr>
        <p:spPr>
          <a:xfrm>
            <a:off x="7315201" y="2879362"/>
            <a:ext cx="829073" cy="523220"/>
          </a:xfrm>
          <a:prstGeom prst="rect">
            <a:avLst/>
          </a:prstGeom>
          <a:noFill/>
        </p:spPr>
        <p:txBody>
          <a:bodyPr wrap="none" rtlCol="0">
            <a:spAutoFit/>
          </a:bodyPr>
          <a:lstStyle/>
          <a:p>
            <a:r>
              <a:rPr lang="en-US" sz="2800" dirty="0" smtClean="0">
                <a:solidFill>
                  <a:srgbClr val="FF0000"/>
                </a:solidFill>
              </a:rPr>
              <a:t>12:7</a:t>
            </a:r>
            <a:endParaRPr lang="en-US" sz="2800" dirty="0">
              <a:solidFill>
                <a:srgbClr val="FF0000"/>
              </a:solidFill>
            </a:endParaRPr>
          </a:p>
        </p:txBody>
      </p:sp>
    </p:spTree>
    <p:extLst>
      <p:ext uri="{BB962C8B-B14F-4D97-AF65-F5344CB8AC3E}">
        <p14:creationId xmlns:p14="http://schemas.microsoft.com/office/powerpoint/2010/main" val="12192317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2921</TotalTime>
  <Words>2878</Words>
  <Application>Microsoft Office PowerPoint</Application>
  <PresentationFormat>On-screen Show (4:3)</PresentationFormat>
  <Paragraphs>410</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Calibri Light</vt:lpstr>
      <vt:lpstr>Office Theme</vt:lpstr>
      <vt:lpstr>Learning Target:</vt:lpstr>
      <vt:lpstr>Ratio</vt:lpstr>
      <vt:lpstr>Ratio</vt:lpstr>
      <vt:lpstr>Ratio</vt:lpstr>
      <vt:lpstr>Ratio</vt:lpstr>
      <vt:lpstr>Ratio</vt:lpstr>
      <vt:lpstr>Ratio</vt:lpstr>
      <vt:lpstr>Example 1</vt:lpstr>
      <vt:lpstr>Example 1</vt:lpstr>
      <vt:lpstr>Example 1</vt:lpstr>
      <vt:lpstr>Example 1</vt:lpstr>
      <vt:lpstr>Example 1</vt:lpstr>
      <vt:lpstr>Example 2 (You Try)</vt:lpstr>
      <vt:lpstr>Example 3</vt:lpstr>
      <vt:lpstr>Example 3</vt:lpstr>
      <vt:lpstr>Example 4 (You Try)</vt:lpstr>
      <vt:lpstr>Ratios in Real Life</vt:lpstr>
      <vt:lpstr>Ratios in Real Life</vt:lpstr>
      <vt:lpstr>Ratios in Real Life</vt:lpstr>
      <vt:lpstr>Ratios in Real Life</vt:lpstr>
      <vt:lpstr>Ratios in Real Life</vt:lpstr>
      <vt:lpstr>Ratios in Real Life</vt:lpstr>
      <vt:lpstr>Ratios in Real Life</vt:lpstr>
      <vt:lpstr>Example 1</vt:lpstr>
      <vt:lpstr>Example 1</vt:lpstr>
      <vt:lpstr>Example 2</vt:lpstr>
      <vt:lpstr>Example 3</vt:lpstr>
      <vt:lpstr>Example 3</vt:lpstr>
      <vt:lpstr>Example 4</vt:lpstr>
      <vt:lpstr>Example 5</vt:lpstr>
      <vt:lpstr>Example 5</vt:lpstr>
      <vt:lpstr>Example 5</vt:lpstr>
      <vt:lpstr>Example 6</vt:lpstr>
      <vt:lpstr>Example 7</vt:lpstr>
      <vt:lpstr>Example 7</vt:lpstr>
      <vt:lpstr>Example 7</vt:lpstr>
      <vt:lpstr>Learning Target:</vt:lpstr>
      <vt:lpstr>Unit Rate</vt:lpstr>
      <vt:lpstr>Unit Rate</vt:lpstr>
      <vt:lpstr>Unit Rate</vt:lpstr>
      <vt:lpstr>Unit Rate</vt:lpstr>
      <vt:lpstr>Example 1</vt:lpstr>
      <vt:lpstr>Example 1</vt:lpstr>
      <vt:lpstr>Example 2</vt:lpstr>
      <vt:lpstr>Example 2</vt:lpstr>
      <vt:lpstr>Example 3</vt:lpstr>
      <vt:lpstr>Example 3</vt:lpstr>
      <vt:lpstr>Example 4</vt:lpstr>
      <vt:lpstr>Example 4</vt:lpstr>
      <vt:lpstr>Comparing Unit Rates</vt:lpstr>
      <vt:lpstr>Comparing Unit Rates</vt:lpstr>
      <vt:lpstr>Comparing Unit Rates</vt:lpstr>
      <vt:lpstr>Comparing Unit Rates</vt:lpstr>
      <vt:lpstr>Comparing Unit Rates</vt:lpstr>
      <vt:lpstr>Comparing Unit Rates</vt:lpstr>
      <vt:lpstr>Comparing Unit Rates</vt:lpstr>
      <vt:lpstr>Comparing Unit Rates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Hale</dc:creator>
  <cp:lastModifiedBy>Jason Hale</cp:lastModifiedBy>
  <cp:revision>96</cp:revision>
  <dcterms:created xsi:type="dcterms:W3CDTF">2017-12-05T22:33:52Z</dcterms:created>
  <dcterms:modified xsi:type="dcterms:W3CDTF">2019-12-10T01:48:12Z</dcterms:modified>
</cp:coreProperties>
</file>