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0" r:id="rId3"/>
    <p:sldId id="271" r:id="rId4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3" autoAdjust="0"/>
    <p:restoredTop sz="94660"/>
  </p:normalViewPr>
  <p:slideViewPr>
    <p:cSldViewPr>
      <p:cViewPr varScale="1">
        <p:scale>
          <a:sx n="55" d="100"/>
          <a:sy n="55" d="100"/>
        </p:scale>
        <p:origin x="2016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A9FA-AA5E-49E8-BCAC-733774FCC4A1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0D6B-348F-4E87-B330-0E63E898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3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A9FA-AA5E-49E8-BCAC-733774FCC4A1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0D6B-348F-4E87-B330-0E63E898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1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A9FA-AA5E-49E8-BCAC-733774FCC4A1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0D6B-348F-4E87-B330-0E63E898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8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A9FA-AA5E-49E8-BCAC-733774FCC4A1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0D6B-348F-4E87-B330-0E63E898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6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A9FA-AA5E-49E8-BCAC-733774FCC4A1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0D6B-348F-4E87-B330-0E63E898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1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A9FA-AA5E-49E8-BCAC-733774FCC4A1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0D6B-348F-4E87-B330-0E63E898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7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A9FA-AA5E-49E8-BCAC-733774FCC4A1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0D6B-348F-4E87-B330-0E63E898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0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A9FA-AA5E-49E8-BCAC-733774FCC4A1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0D6B-348F-4E87-B330-0E63E898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4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A9FA-AA5E-49E8-BCAC-733774FCC4A1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0D6B-348F-4E87-B330-0E63E898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5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A9FA-AA5E-49E8-BCAC-733774FCC4A1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0D6B-348F-4E87-B330-0E63E898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8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A9FA-AA5E-49E8-BCAC-733774FCC4A1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0D6B-348F-4E87-B330-0E63E898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2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1A9FA-AA5E-49E8-BCAC-733774FCC4A1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C0D6B-348F-4E87-B330-0E63E898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7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3668"/>
            <a:ext cx="4495800" cy="49522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4031" y="21771"/>
            <a:ext cx="419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Station </a:t>
            </a:r>
            <a:r>
              <a:rPr lang="en-US" sz="1400" b="1" dirty="0" smtClean="0"/>
              <a:t>1 (A)</a:t>
            </a:r>
            <a:endParaRPr lang="en-US" sz="14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7769" y="5165938"/>
            <a:ext cx="6550231" cy="3254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Factor.  If the expression cannot be factored, write cannot be factored (CBF).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/>
              <a:t>12x </a:t>
            </a:r>
            <a:r>
              <a:rPr lang="en-US" dirty="0"/>
              <a:t>+ 48	</a:t>
            </a:r>
            <a:r>
              <a:rPr lang="en-US" dirty="0" smtClean="0"/>
              <a:t>	2.  </a:t>
            </a:r>
            <a:r>
              <a:rPr lang="en-US" dirty="0"/>
              <a:t>-6x – 16	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dirty="0" smtClean="0"/>
          </a:p>
          <a:p>
            <a:pPr marL="342900" indent="-342900">
              <a:lnSpc>
                <a:spcPct val="150000"/>
              </a:lnSpc>
              <a:buAutoNum type="arabicPeriod" startAt="3"/>
            </a:pPr>
            <a:r>
              <a:rPr lang="en-US" dirty="0" smtClean="0"/>
              <a:t>13x </a:t>
            </a:r>
            <a:r>
              <a:rPr lang="en-US" dirty="0"/>
              <a:t>+ </a:t>
            </a:r>
            <a:r>
              <a:rPr lang="en-US" dirty="0" smtClean="0"/>
              <a:t>9		4.  9xy – 3xyz + 27xyz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sz="1100" dirty="0"/>
              <a:t>Factor.  If the expression cannot be factored, write cannot be factored (CBF</a:t>
            </a:r>
            <a:r>
              <a:rPr lang="en-US" sz="1100" dirty="0" smtClean="0"/>
              <a:t>).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1. 5abc – 25a – 100ac	2. 18xyz </a:t>
            </a:r>
            <a:r>
              <a:rPr lang="en-US" dirty="0"/>
              <a:t>– </a:t>
            </a:r>
            <a:r>
              <a:rPr lang="en-US" dirty="0" smtClean="0"/>
              <a:t>6xy </a:t>
            </a:r>
            <a:r>
              <a:rPr lang="en-US" dirty="0"/>
              <a:t>– </a:t>
            </a:r>
            <a:r>
              <a:rPr lang="en-US" dirty="0" smtClean="0"/>
              <a:t>36xyz</a:t>
            </a: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4911923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Station </a:t>
            </a:r>
            <a:r>
              <a:rPr lang="en-US" sz="1400" b="1" dirty="0"/>
              <a:t>2 (A)</a:t>
            </a:r>
          </a:p>
          <a:p>
            <a:endParaRPr lang="en-US" sz="1400" b="1" dirty="0"/>
          </a:p>
        </p:txBody>
      </p:sp>
      <p:sp>
        <p:nvSpPr>
          <p:cNvPr id="2" name="Rectangle 1"/>
          <p:cNvSpPr/>
          <p:nvPr/>
        </p:nvSpPr>
        <p:spPr>
          <a:xfrm>
            <a:off x="307769" y="7972394"/>
            <a:ext cx="54072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 startAt="4"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3. </a:t>
            </a:r>
            <a:r>
              <a:rPr lang="en-US" dirty="0"/>
              <a:t>2ab – 3a – 12abc		</a:t>
            </a:r>
            <a:r>
              <a:rPr lang="en-US" dirty="0" smtClean="0"/>
              <a:t>4. </a:t>
            </a:r>
            <a:r>
              <a:rPr lang="en-US" dirty="0"/>
              <a:t>4ab – 12a – 36a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09800" y="71628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Station </a:t>
            </a:r>
            <a:r>
              <a:rPr lang="en-US" sz="1400" b="1" dirty="0"/>
              <a:t>3 (A)</a:t>
            </a:r>
          </a:p>
          <a:p>
            <a:endParaRPr lang="en-US" sz="14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7162800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14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284559"/>
              </p:ext>
            </p:extLst>
          </p:nvPr>
        </p:nvGraphicFramePr>
        <p:xfrm>
          <a:off x="1197182" y="1343763"/>
          <a:ext cx="520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Equation" r:id="rId3" imgW="520560" imgH="393480" progId="Equation.3">
                  <p:embed/>
                </p:oleObj>
              </mc:Choice>
              <mc:Fallback>
                <p:oleObj name="Equation" r:id="rId3" imgW="520560" imgH="39348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7182" y="1343763"/>
                        <a:ext cx="520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066800" y="674445"/>
          <a:ext cx="482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Equation" r:id="rId5" imgW="482400" imgH="393480" progId="Equation.3">
                  <p:embed/>
                </p:oleObj>
              </mc:Choice>
              <mc:Fallback>
                <p:oleObj name="Equation" r:id="rId5" imgW="482400" imgH="39348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674445"/>
                        <a:ext cx="4826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4114800" y="738382"/>
          <a:ext cx="482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Equation" r:id="rId7" imgW="482400" imgH="393480" progId="Equation.3">
                  <p:embed/>
                </p:oleObj>
              </mc:Choice>
              <mc:Fallback>
                <p:oleObj name="Equation" r:id="rId7" imgW="482400" imgH="39348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738382"/>
                        <a:ext cx="4826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321327"/>
              </p:ext>
            </p:extLst>
          </p:nvPr>
        </p:nvGraphicFramePr>
        <p:xfrm>
          <a:off x="4100616" y="1353240"/>
          <a:ext cx="635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9" imgW="634680" imgH="393480" progId="Equation.3">
                  <p:embed/>
                </p:oleObj>
              </mc:Choice>
              <mc:Fallback>
                <p:oleObj name="Equation" r:id="rId9" imgW="634680" imgH="39348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616" y="1353240"/>
                        <a:ext cx="6350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60600" y="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Station </a:t>
            </a:r>
            <a:r>
              <a:rPr lang="en-US" sz="1400" b="1" dirty="0"/>
              <a:t>4 (A)</a:t>
            </a:r>
          </a:p>
          <a:p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4000" y="174893"/>
            <a:ext cx="868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Factor out the coefficient of the variable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71616" y="591847"/>
            <a:ext cx="78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1)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630716" y="638832"/>
            <a:ext cx="78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2)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803482" y="1205263"/>
            <a:ext cx="78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3)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664693" y="1137188"/>
            <a:ext cx="78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4)</a:t>
            </a:r>
            <a:endParaRPr lang="en-US" sz="12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-56740" y="1820092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4716" y="2111866"/>
            <a:ext cx="868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Factor out the coefficient of the variable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616752" y="2359076"/>
            <a:ext cx="3238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1)  1.5b – </a:t>
            </a:r>
            <a:r>
              <a:rPr lang="en-US" sz="1200" dirty="0"/>
              <a:t>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99586" y="2393040"/>
            <a:ext cx="3238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2)   -1.8k – 7.2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382934" y="2746233"/>
            <a:ext cx="2819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3)  Bradley 7 hours per day.  He charges an hourly fee and an additional $12.  The expression for how much he earns over the course of 5 days can be written as 35h + 60, where h is the hourly rate.  Write an </a:t>
            </a:r>
            <a:r>
              <a:rPr lang="en-US" sz="1200" b="1" dirty="0" smtClean="0"/>
              <a:t>equivalent expression </a:t>
            </a:r>
            <a:r>
              <a:rPr lang="en-US" sz="1200" dirty="0" smtClean="0"/>
              <a:t>that shows the amount he earned each day.</a:t>
            </a:r>
          </a:p>
          <a:p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2501900" y="1833395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Station </a:t>
            </a:r>
            <a:r>
              <a:rPr lang="en-US" sz="1400" b="1" dirty="0"/>
              <a:t>5 (A)</a:t>
            </a:r>
          </a:p>
          <a:p>
            <a:endParaRPr lang="en-US" sz="1400" b="1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4191000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60600" y="4203761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Station </a:t>
            </a:r>
            <a:r>
              <a:rPr lang="en-US" sz="1400" b="1" dirty="0"/>
              <a:t>6 (A)</a:t>
            </a:r>
          </a:p>
          <a:p>
            <a:endParaRPr lang="en-US" sz="1400" b="1" dirty="0"/>
          </a:p>
        </p:txBody>
      </p:sp>
      <p:sp>
        <p:nvSpPr>
          <p:cNvPr id="2" name="Rectangle 1"/>
          <p:cNvSpPr/>
          <p:nvPr/>
        </p:nvSpPr>
        <p:spPr>
          <a:xfrm>
            <a:off x="3609086" y="2724354"/>
            <a:ext cx="3429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4)  Jen </a:t>
            </a:r>
            <a:r>
              <a:rPr lang="en-US" sz="1200" dirty="0"/>
              <a:t>works 8 hours per day.  She charges an hourly fee and an additional $10.  She uses the </a:t>
            </a:r>
            <a:r>
              <a:rPr lang="en-US" sz="1200" dirty="0" smtClean="0"/>
              <a:t>expression32x </a:t>
            </a:r>
            <a:r>
              <a:rPr lang="en-US" sz="1200" dirty="0"/>
              <a:t>+ 40 to show how much she made over the course of 4 days, where x = the hourly rate.  </a:t>
            </a:r>
            <a:r>
              <a:rPr lang="en-US" sz="1200" b="1" dirty="0"/>
              <a:t>Write an equivalent expression </a:t>
            </a:r>
            <a:r>
              <a:rPr lang="en-US" sz="1200" dirty="0"/>
              <a:t>that shows how much she makes per day. 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91400" y="7696200"/>
            <a:ext cx="5454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Factor out the GCF of each expression</a:t>
            </a:r>
            <a:endParaRPr lang="en-US" sz="1400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1716" y="4855076"/>
            <a:ext cx="2238375" cy="1847850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49316" y="4578077"/>
            <a:ext cx="56769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Numbers 1-2:  Find the area of the shapes.  Write your answer in simplified form.</a:t>
            </a:r>
            <a:endParaRPr lang="en-US" sz="1200" dirty="0"/>
          </a:p>
        </p:txBody>
      </p:sp>
      <p:pic>
        <p:nvPicPr>
          <p:cNvPr id="52" name="Picture 2" descr="Image result for polynomials area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316" y="5059476"/>
            <a:ext cx="2764487" cy="143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6684" y="7168877"/>
            <a:ext cx="2085975" cy="1885950"/>
          </a:xfrm>
          <a:prstGeom prst="rect">
            <a:avLst/>
          </a:prstGeom>
        </p:spPr>
      </p:pic>
      <p:sp>
        <p:nvSpPr>
          <p:cNvPr id="54" name="Rectangle 53"/>
          <p:cNvSpPr/>
          <p:nvPr/>
        </p:nvSpPr>
        <p:spPr>
          <a:xfrm>
            <a:off x="49316" y="6907326"/>
            <a:ext cx="56769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Numbers 3-4:  Use the areas inside the shapes to find the missing lengths.</a:t>
            </a:r>
            <a:endParaRPr lang="en-US" sz="1200" dirty="0"/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221677"/>
              </p:ext>
            </p:extLst>
          </p:nvPr>
        </p:nvGraphicFramePr>
        <p:xfrm>
          <a:off x="3249716" y="7473677"/>
          <a:ext cx="2667000" cy="1420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3500">
                  <a:extLst>
                    <a:ext uri="{9D8B030D-6E8A-4147-A177-3AD203B41FA5}">
                      <a16:colId xmlns:a16="http://schemas.microsoft.com/office/drawing/2014/main" val="173724554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696285933"/>
                    </a:ext>
                  </a:extLst>
                </a:gridCol>
              </a:tblGrid>
              <a:tr h="7101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6x²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922103"/>
                  </a:ext>
                </a:extLst>
              </a:tr>
              <a:tr h="7101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580223"/>
                  </a:ext>
                </a:extLst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3706916" y="7168877"/>
            <a:ext cx="938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3x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059084" y="7184117"/>
            <a:ext cx="938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-16216" y="4895518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1.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2754416" y="489838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2.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-16216" y="7230283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3.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2869859" y="7197062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4.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2971109" y="7731925"/>
            <a:ext cx="938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995493" y="8359121"/>
            <a:ext cx="938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71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9235" y="4707898"/>
            <a:ext cx="3124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1)  </a:t>
            </a:r>
            <a:r>
              <a:rPr lang="en-US" sz="1200" dirty="0" err="1" smtClean="0"/>
              <a:t>Xander</a:t>
            </a:r>
            <a:r>
              <a:rPr lang="en-US" sz="1200" dirty="0" smtClean="0"/>
              <a:t> goes to the movies with his family. Each family member buys a ticket and two boxes of popcorn. If there are six members of his family, let 𝒕 represent the cost of a ticket and 𝒑 represent the cost of a box of popcorn.  Write two different expressions that represent the total amount his family spent. *Hint:  One can be a sum, and one can be the product of two factors.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3403435" y="4902506"/>
            <a:ext cx="33775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2)  At a store, a shirt was marked down in price by twelve dollars. </a:t>
            </a:r>
            <a:r>
              <a:rPr lang="en-US" sz="1200" dirty="0" smtClean="0"/>
              <a:t>Following this change, </a:t>
            </a:r>
            <a:r>
              <a:rPr lang="en-US" sz="1200" dirty="0" smtClean="0"/>
              <a:t>the price of every item in the store was cut in half. Write two different expressions that represent the new cost of </a:t>
            </a:r>
            <a:r>
              <a:rPr lang="en-US" sz="1200" dirty="0" smtClean="0"/>
              <a:t>the shirt, </a:t>
            </a:r>
            <a:r>
              <a:rPr lang="en-US" sz="1200" dirty="0" smtClean="0"/>
              <a:t>using 𝒔 for </a:t>
            </a:r>
            <a:r>
              <a:rPr lang="en-US" sz="1200" smtClean="0"/>
              <a:t>the </a:t>
            </a:r>
            <a:r>
              <a:rPr lang="en-US" sz="1200" smtClean="0"/>
              <a:t>original </a:t>
            </a:r>
            <a:r>
              <a:rPr lang="en-US" sz="1200" smtClean="0"/>
              <a:t>cost </a:t>
            </a:r>
            <a:r>
              <a:rPr lang="en-US" sz="1200" dirty="0" smtClean="0"/>
              <a:t>of each </a:t>
            </a:r>
            <a:r>
              <a:rPr lang="en-US" sz="1200" dirty="0" smtClean="0"/>
              <a:t>shirt.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203035" y="6858000"/>
            <a:ext cx="2971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1)  A new miniature golf and arcade opened up in town. For convenient ordering, a play package is available to purchase. It includes three rounds of golf and 15 arcade tokens, plus five dollars off.  There is a group of four friends who are each purchasing this package. Let 𝒈 represent the cost of a round of golf and let 𝒕 represent the cost of a token. Write two different expressions that represent the total amount this group spent.   *Hint:  One can be a sum, and one can be the product of two factors.</a:t>
            </a:r>
          </a:p>
          <a:p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417277" y="6858000"/>
            <a:ext cx="2971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2)  Mrs. </a:t>
            </a:r>
            <a:r>
              <a:rPr lang="en-US" sz="1200" dirty="0" smtClean="0"/>
              <a:t>Jones </a:t>
            </a:r>
            <a:r>
              <a:rPr lang="en-US" sz="1200" dirty="0" smtClean="0"/>
              <a:t>decides to take her son, Wesley, and his friends to Chuck E. Cheese for his birthday.  A birthday package is available to purchase.  For each child, it includes four rides and 12 arcade tokens, plus three dollars off.  There is a group of ten kids (including Wesley) attending the birthday party. Let </a:t>
            </a:r>
            <a:r>
              <a:rPr lang="en-US" sz="1200" b="1" i="1" dirty="0" smtClean="0"/>
              <a:t>r</a:t>
            </a:r>
            <a:r>
              <a:rPr lang="en-US" sz="1200" dirty="0" smtClean="0"/>
              <a:t> represent the cost of a ride and let 𝒕 represent the cost of a token. Write two different expressions that represent the total amount Mrs. </a:t>
            </a:r>
            <a:r>
              <a:rPr lang="en-US" sz="1200" dirty="0" smtClean="0"/>
              <a:t>Jones </a:t>
            </a:r>
            <a:r>
              <a:rPr lang="en-US" sz="1200" dirty="0" smtClean="0"/>
              <a:t>spent on the party.   </a:t>
            </a:r>
            <a:endParaRPr lang="en-US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235" y="324196"/>
            <a:ext cx="6120143" cy="2438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08378" y="65007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Station </a:t>
            </a:r>
            <a:r>
              <a:rPr lang="en-US" sz="1400" b="1" dirty="0"/>
              <a:t>7 (A)</a:t>
            </a:r>
          </a:p>
          <a:p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62200" y="4379286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Station </a:t>
            </a:r>
            <a:r>
              <a:rPr lang="en-US" sz="1400" b="1" dirty="0"/>
              <a:t>9 (A)</a:t>
            </a:r>
          </a:p>
          <a:p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95125" y="6550223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Station </a:t>
            </a:r>
            <a:r>
              <a:rPr lang="en-US" sz="1400" b="1" dirty="0"/>
              <a:t>10 (A)</a:t>
            </a:r>
          </a:p>
          <a:p>
            <a:endParaRPr lang="en-US" sz="1400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550223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4419600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b="25280"/>
          <a:stretch/>
        </p:blipFill>
        <p:spPr>
          <a:xfrm>
            <a:off x="279235" y="3095893"/>
            <a:ext cx="5734050" cy="1096034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0" y="2689444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46821" y="2653707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Station </a:t>
            </a:r>
            <a:r>
              <a:rPr lang="en-US" sz="1400" b="1" dirty="0"/>
              <a:t>8 (A)</a:t>
            </a:r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061839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585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Equation</vt:lpstr>
      <vt:lpstr>PowerPoint Presentation</vt:lpstr>
      <vt:lpstr>PowerPoint Presentation</vt:lpstr>
      <vt:lpstr>PowerPoint Presentation</vt:lpstr>
    </vt:vector>
  </TitlesOfParts>
  <Company>WLS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Graf</dc:creator>
  <cp:lastModifiedBy>Jason Hale</cp:lastModifiedBy>
  <cp:revision>68</cp:revision>
  <cp:lastPrinted>2017-11-05T19:25:59Z</cp:lastPrinted>
  <dcterms:created xsi:type="dcterms:W3CDTF">2013-11-07T20:58:37Z</dcterms:created>
  <dcterms:modified xsi:type="dcterms:W3CDTF">2017-11-05T19:58:45Z</dcterms:modified>
</cp:coreProperties>
</file>