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7" r:id="rId3"/>
    <p:sldId id="268" r:id="rId4"/>
    <p:sldId id="275" r:id="rId5"/>
    <p:sldId id="258" r:id="rId6"/>
    <p:sldId id="269" r:id="rId7"/>
    <p:sldId id="270" r:id="rId8"/>
    <p:sldId id="271" r:id="rId9"/>
    <p:sldId id="272" r:id="rId10"/>
    <p:sldId id="273" r:id="rId11"/>
    <p:sldId id="274" r:id="rId12"/>
    <p:sldId id="259" r:id="rId13"/>
    <p:sldId id="276" r:id="rId14"/>
    <p:sldId id="277" r:id="rId15"/>
    <p:sldId id="278" r:id="rId16"/>
    <p:sldId id="279" r:id="rId17"/>
    <p:sldId id="280" r:id="rId18"/>
    <p:sldId id="281" r:id="rId19"/>
    <p:sldId id="260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61" r:id="rId28"/>
    <p:sldId id="263" r:id="rId29"/>
    <p:sldId id="289" r:id="rId30"/>
    <p:sldId id="290" r:id="rId31"/>
    <p:sldId id="262" r:id="rId32"/>
    <p:sldId id="264" r:id="rId33"/>
    <p:sldId id="291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FEB4-3C41-49D3-9065-89966E75A51C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7153-9C6A-4FCF-BBB8-2AC1A0516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15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FEB4-3C41-49D3-9065-89966E75A51C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7153-9C6A-4FCF-BBB8-2AC1A0516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12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FEB4-3C41-49D3-9065-89966E75A51C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7153-9C6A-4FCF-BBB8-2AC1A0516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93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FEB4-3C41-49D3-9065-89966E75A51C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7153-9C6A-4FCF-BBB8-2AC1A0516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365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FEB4-3C41-49D3-9065-89966E75A51C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7153-9C6A-4FCF-BBB8-2AC1A0516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249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FEB4-3C41-49D3-9065-89966E75A51C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7153-9C6A-4FCF-BBB8-2AC1A0516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111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FEB4-3C41-49D3-9065-89966E75A51C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7153-9C6A-4FCF-BBB8-2AC1A0516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37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FEB4-3C41-49D3-9065-89966E75A51C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7153-9C6A-4FCF-BBB8-2AC1A0516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16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FEB4-3C41-49D3-9065-89966E75A51C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7153-9C6A-4FCF-BBB8-2AC1A0516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31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FEB4-3C41-49D3-9065-89966E75A51C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7153-9C6A-4FCF-BBB8-2AC1A0516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40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FEB4-3C41-49D3-9065-89966E75A51C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7153-9C6A-4FCF-BBB8-2AC1A0516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4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9FEB4-3C41-49D3-9065-89966E75A51C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17153-9C6A-4FCF-BBB8-2AC1A0516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66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01040"/>
            <a:ext cx="7886700" cy="2379946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Match </a:t>
            </a:r>
            <a:r>
              <a:rPr lang="en-US" sz="2800" b="1" dirty="0"/>
              <a:t>up the following word </a:t>
            </a:r>
            <a:r>
              <a:rPr lang="en-US" sz="2800" b="1" dirty="0" smtClean="0"/>
              <a:t>problems </a:t>
            </a:r>
            <a:r>
              <a:rPr lang="en-US" sz="2800" b="1" dirty="0"/>
              <a:t>to their expressions: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296919"/>
              </p:ext>
            </p:extLst>
          </p:nvPr>
        </p:nvGraphicFramePr>
        <p:xfrm>
          <a:off x="567980" y="2316989"/>
          <a:ext cx="3185785" cy="3877829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3185785">
                  <a:extLst>
                    <a:ext uri="{9D8B030D-6E8A-4147-A177-3AD203B41FA5}">
                      <a16:colId xmlns:a16="http://schemas.microsoft.com/office/drawing/2014/main" val="1810538322"/>
                    </a:ext>
                  </a:extLst>
                </a:gridCol>
              </a:tblGrid>
              <a:tr h="58598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Word Form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65505"/>
                  </a:ext>
                </a:extLst>
              </a:tr>
              <a:tr h="585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Five less than twice a number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883103"/>
                  </a:ext>
                </a:extLst>
              </a:tr>
              <a:tr h="585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Twice a number less than five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917546"/>
                  </a:ext>
                </a:extLst>
              </a:tr>
              <a:tr h="585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Five more than twice a number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743357"/>
                  </a:ext>
                </a:extLst>
              </a:tr>
              <a:tr h="585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Five times the sum of 2 and a number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15569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020974"/>
              </p:ext>
            </p:extLst>
          </p:nvPr>
        </p:nvGraphicFramePr>
        <p:xfrm>
          <a:off x="5371578" y="2316989"/>
          <a:ext cx="3185785" cy="332232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3185785">
                  <a:extLst>
                    <a:ext uri="{9D8B030D-6E8A-4147-A177-3AD203B41FA5}">
                      <a16:colId xmlns:a16="http://schemas.microsoft.com/office/drawing/2014/main" val="1810538322"/>
                    </a:ext>
                  </a:extLst>
                </a:gridCol>
              </a:tblGrid>
              <a:tr h="51698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Expression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65505"/>
                  </a:ext>
                </a:extLst>
              </a:tr>
              <a:tr h="4081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 smtClean="0"/>
                        <a:t>2x + 5</a:t>
                      </a:r>
                      <a:endParaRPr lang="en-US" altLang="en-US" sz="2400" dirty="0" smtClean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883103"/>
                  </a:ext>
                </a:extLst>
              </a:tr>
              <a:tr h="4081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 smtClean="0"/>
                        <a:t>5(x –</a:t>
                      </a:r>
                      <a:r>
                        <a:rPr lang="en-US" altLang="en-US" sz="2400" baseline="0" dirty="0" smtClean="0"/>
                        <a:t> 2)</a:t>
                      </a:r>
                      <a:r>
                        <a:rPr lang="en-US" altLang="en-US" sz="2400" dirty="0" smtClean="0"/>
                        <a:t> </a:t>
                      </a:r>
                      <a:endParaRPr lang="en-US" altLang="en-US" sz="2400" dirty="0" smtClean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917546"/>
                  </a:ext>
                </a:extLst>
              </a:tr>
              <a:tr h="4081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 smtClean="0"/>
                        <a:t>2x – 5 </a:t>
                      </a:r>
                      <a:endParaRPr lang="en-US" altLang="en-US" sz="2400" dirty="0" smtClean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743357"/>
                  </a:ext>
                </a:extLst>
              </a:tr>
              <a:tr h="4081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 smtClean="0"/>
                        <a:t>2 + x – 5</a:t>
                      </a:r>
                      <a:endParaRPr lang="en-US" altLang="en-US" sz="2400" dirty="0" smtClean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155696"/>
                  </a:ext>
                </a:extLst>
              </a:tr>
              <a:tr h="4081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 smtClean="0"/>
                        <a:t>5(x + 2) </a:t>
                      </a:r>
                      <a:endParaRPr lang="en-US" altLang="en-US" sz="2400" dirty="0" smtClean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140136"/>
                  </a:ext>
                </a:extLst>
              </a:tr>
              <a:tr h="4488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 smtClean="0"/>
                        <a:t>5 – 2x</a:t>
                      </a:r>
                      <a:endParaRPr lang="en-US" altLang="en-US" sz="2400" dirty="0" smtClean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3858509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</a:t>
            </a:r>
            <a:r>
              <a:rPr lang="en-US" altLang="en-US" sz="2000" b="1" dirty="0"/>
              <a:t>can </a:t>
            </a:r>
            <a:r>
              <a:rPr lang="en-US" altLang="en-US" sz="2000" b="1" dirty="0" smtClean="0"/>
              <a:t>translate and evaluate algebraic expressions.</a:t>
            </a:r>
            <a:endParaRPr lang="en-US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77803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7756"/>
            <a:ext cx="9144000" cy="132556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Write the word form of each expression: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3x		_________________________________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3x – 2		</a:t>
            </a:r>
            <a:r>
              <a:rPr lang="en-US" dirty="0"/>
              <a:t>_________________________________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 + 3x		</a:t>
            </a:r>
            <a:r>
              <a:rPr lang="en-US" dirty="0"/>
              <a:t>_________________________________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aseline="30000" dirty="0" smtClean="0"/>
              <a:t>x</a:t>
            </a:r>
            <a:r>
              <a:rPr lang="en-US" dirty="0" smtClean="0"/>
              <a:t>/</a:t>
            </a:r>
            <a:r>
              <a:rPr lang="en-US" baseline="-25000" dirty="0" smtClean="0"/>
              <a:t>3</a:t>
            </a:r>
            <a:r>
              <a:rPr lang="en-US" dirty="0" smtClean="0"/>
              <a:t>		</a:t>
            </a:r>
            <a:r>
              <a:rPr lang="en-US" dirty="0"/>
              <a:t>_________________________________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aseline="30000" dirty="0" smtClean="0"/>
              <a:t>x</a:t>
            </a:r>
            <a:r>
              <a:rPr lang="en-US" dirty="0" smtClean="0"/>
              <a:t>/</a:t>
            </a:r>
            <a:r>
              <a:rPr lang="en-US" baseline="-25000" dirty="0" smtClean="0"/>
              <a:t>2</a:t>
            </a:r>
            <a:r>
              <a:rPr lang="en-US" dirty="0" smtClean="0"/>
              <a:t> + 3		_________________________________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</a:t>
            </a:r>
            <a:r>
              <a:rPr lang="en-US" altLang="en-US" sz="2000" b="1" dirty="0"/>
              <a:t>can </a:t>
            </a:r>
            <a:r>
              <a:rPr lang="en-US" altLang="en-US" sz="2000" b="1" dirty="0" smtClean="0"/>
              <a:t>translate and evaluate algebraic expressions.</a:t>
            </a:r>
            <a:endParaRPr lang="en-US" alt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2542784" y="1440904"/>
            <a:ext cx="5862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The product of 3 and x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42784" y="2557808"/>
            <a:ext cx="586218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 less than the product of 3 and x</a:t>
            </a:r>
            <a:endParaRPr lang="en-US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42784" y="3589944"/>
            <a:ext cx="586218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The sum of 2 and th</a:t>
            </a:r>
            <a:r>
              <a:rPr lang="en-US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 product of 3 and x</a:t>
            </a:r>
            <a:endParaRPr lang="en-US" sz="2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42784" y="4344844"/>
            <a:ext cx="5862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The quotient of x and 3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42784" y="5436267"/>
            <a:ext cx="586218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3 more than the quotient of x and 2</a:t>
            </a:r>
            <a:endParaRPr lang="en-US" sz="2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1751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</a:t>
            </a:r>
            <a:r>
              <a:rPr lang="en-US" altLang="en-US" sz="2000" b="1" dirty="0"/>
              <a:t>can </a:t>
            </a:r>
            <a:r>
              <a:rPr lang="en-US" altLang="en-US" sz="2000" b="1" dirty="0" smtClean="0"/>
              <a:t>translate and evaluate algebraic expressions.</a:t>
            </a:r>
            <a:endParaRPr lang="en-US" altLang="en-US" sz="20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28650" y="984068"/>
            <a:ext cx="7886700" cy="58739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How did you do?  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sz="2400" dirty="0" smtClean="0"/>
              <a:t>Writing the word from can be difficult if you’re not comfortable with your vocabulary words like sum, difference, quotient, and product.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sz="2400" dirty="0" smtClean="0"/>
              <a:t>Next, you will be evaluating expressions.  </a:t>
            </a:r>
            <a:r>
              <a:rPr lang="en-US" sz="2400" b="1" dirty="0" smtClean="0"/>
              <a:t>Evaluate</a:t>
            </a:r>
            <a:r>
              <a:rPr lang="en-US" sz="2400" dirty="0" smtClean="0"/>
              <a:t> is a fancy word in math telling you to plug in the given number for the variable.  Once the number is plugged in, you should simplify the expression.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sz="2400" dirty="0" smtClean="0"/>
              <a:t>Again, be sure to write your answers down.  Wait to change slides until all answers are written.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053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416" y="365126"/>
            <a:ext cx="8718116" cy="132556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Evaluate the expressions when </a:t>
            </a:r>
            <a:r>
              <a:rPr lang="en-US" sz="3200" b="1" dirty="0" smtClean="0">
                <a:solidFill>
                  <a:srgbClr val="FF0000"/>
                </a:solidFill>
              </a:rPr>
              <a:t>x = 2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044" y="1437318"/>
            <a:ext cx="8354860" cy="517642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3x	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aseline="30000" dirty="0" smtClean="0"/>
              <a:t>x</a:t>
            </a:r>
            <a:r>
              <a:rPr lang="en-US" dirty="0" smtClean="0"/>
              <a:t>/</a:t>
            </a:r>
            <a:r>
              <a:rPr lang="en-US" baseline="-25000" dirty="0" smtClean="0"/>
              <a:t>2</a:t>
            </a:r>
            <a:r>
              <a:rPr lang="en-US" dirty="0" smtClean="0"/>
              <a:t>	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 – x	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-x		_________________________________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</a:t>
            </a:r>
            <a:r>
              <a:rPr lang="en-US" altLang="en-US" sz="2000" b="1" dirty="0"/>
              <a:t>can </a:t>
            </a:r>
            <a:r>
              <a:rPr lang="en-US" altLang="en-US" sz="2000" b="1" dirty="0" smtClean="0"/>
              <a:t>translate and evaluate algebraic expressions.</a:t>
            </a:r>
            <a:endParaRPr lang="en-US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9233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416" y="365126"/>
            <a:ext cx="8718116" cy="132556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Evaluate the expressions when </a:t>
            </a:r>
            <a:r>
              <a:rPr lang="en-US" sz="3200" b="1" dirty="0" smtClean="0">
                <a:solidFill>
                  <a:srgbClr val="FF0000"/>
                </a:solidFill>
              </a:rPr>
              <a:t>x = 2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044" y="1437318"/>
            <a:ext cx="8354860" cy="517642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3x	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aseline="30000" dirty="0" smtClean="0"/>
              <a:t>x</a:t>
            </a:r>
            <a:r>
              <a:rPr lang="en-US" dirty="0" smtClean="0"/>
              <a:t>/</a:t>
            </a:r>
            <a:r>
              <a:rPr lang="en-US" baseline="-25000" dirty="0" smtClean="0"/>
              <a:t>2</a:t>
            </a:r>
            <a:r>
              <a:rPr lang="en-US" dirty="0" smtClean="0"/>
              <a:t>	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 – x	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-x		_________________________________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</a:t>
            </a:r>
            <a:r>
              <a:rPr lang="en-US" altLang="en-US" sz="2000" b="1" dirty="0"/>
              <a:t>can </a:t>
            </a:r>
            <a:r>
              <a:rPr lang="en-US" altLang="en-US" sz="2000" b="1" dirty="0" smtClean="0"/>
              <a:t>translate and evaluate algebraic expressions.</a:t>
            </a:r>
            <a:endParaRPr lang="en-US" alt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2292264" y="1131760"/>
            <a:ext cx="5862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3(2) = 6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0803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416" y="365126"/>
            <a:ext cx="8718116" cy="132556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Evaluate the expressions when </a:t>
            </a:r>
            <a:r>
              <a:rPr lang="en-US" sz="3200" b="1" dirty="0" smtClean="0">
                <a:solidFill>
                  <a:srgbClr val="FF0000"/>
                </a:solidFill>
              </a:rPr>
              <a:t>x = 2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044" y="1437318"/>
            <a:ext cx="8354860" cy="517642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3x	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aseline="30000" dirty="0" smtClean="0"/>
              <a:t>x</a:t>
            </a:r>
            <a:r>
              <a:rPr lang="en-US" dirty="0" smtClean="0"/>
              <a:t>/</a:t>
            </a:r>
            <a:r>
              <a:rPr lang="en-US" baseline="-25000" dirty="0" smtClean="0"/>
              <a:t>2</a:t>
            </a:r>
            <a:r>
              <a:rPr lang="en-US" dirty="0" smtClean="0"/>
              <a:t>	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 – x	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-x		_________________________________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</a:t>
            </a:r>
            <a:r>
              <a:rPr lang="en-US" altLang="en-US" sz="2000" b="1" dirty="0"/>
              <a:t>can </a:t>
            </a:r>
            <a:r>
              <a:rPr lang="en-US" altLang="en-US" sz="2000" b="1" dirty="0" smtClean="0"/>
              <a:t>translate and evaluate algebraic expressions.</a:t>
            </a:r>
            <a:endParaRPr lang="en-US" alt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2292264" y="1131760"/>
            <a:ext cx="5862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3(2) = 6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92264" y="2144030"/>
            <a:ext cx="5862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(2)/2 = 1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2336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416" y="365126"/>
            <a:ext cx="8718116" cy="132556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Evaluate the expressions when </a:t>
            </a:r>
            <a:r>
              <a:rPr lang="en-US" sz="3200" b="1" dirty="0" smtClean="0">
                <a:solidFill>
                  <a:srgbClr val="FF0000"/>
                </a:solidFill>
              </a:rPr>
              <a:t>x = 2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044" y="1437318"/>
            <a:ext cx="8354860" cy="517642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3x	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aseline="30000" dirty="0" smtClean="0"/>
              <a:t>x</a:t>
            </a:r>
            <a:r>
              <a:rPr lang="en-US" dirty="0" smtClean="0"/>
              <a:t>/</a:t>
            </a:r>
            <a:r>
              <a:rPr lang="en-US" baseline="-25000" dirty="0" smtClean="0"/>
              <a:t>2</a:t>
            </a:r>
            <a:r>
              <a:rPr lang="en-US" dirty="0" smtClean="0"/>
              <a:t>	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 – x	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-x		_________________________________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</a:t>
            </a:r>
            <a:r>
              <a:rPr lang="en-US" altLang="en-US" sz="2000" b="1" dirty="0"/>
              <a:t>can </a:t>
            </a:r>
            <a:r>
              <a:rPr lang="en-US" altLang="en-US" sz="2000" b="1" dirty="0" smtClean="0"/>
              <a:t>translate and evaluate algebraic expressions.</a:t>
            </a:r>
            <a:endParaRPr lang="en-US" alt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2292264" y="1131760"/>
            <a:ext cx="5862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3(2) = 6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92264" y="2144030"/>
            <a:ext cx="5862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(2)/2 = 1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92264" y="3171004"/>
            <a:ext cx="5862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 – (2) = 0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5938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416" y="365126"/>
            <a:ext cx="8718116" cy="132556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Evaluate the expressions when </a:t>
            </a:r>
            <a:r>
              <a:rPr lang="en-US" sz="3200" b="1" dirty="0" smtClean="0">
                <a:solidFill>
                  <a:srgbClr val="FF0000"/>
                </a:solidFill>
              </a:rPr>
              <a:t>x = 2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044" y="1437318"/>
            <a:ext cx="8354860" cy="517642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3x	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aseline="30000" dirty="0" smtClean="0"/>
              <a:t>x</a:t>
            </a:r>
            <a:r>
              <a:rPr lang="en-US" dirty="0" smtClean="0"/>
              <a:t>/</a:t>
            </a:r>
            <a:r>
              <a:rPr lang="en-US" baseline="-25000" dirty="0" smtClean="0"/>
              <a:t>2</a:t>
            </a:r>
            <a:r>
              <a:rPr lang="en-US" dirty="0" smtClean="0"/>
              <a:t>	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 – x	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-x		_________________________________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</a:t>
            </a:r>
            <a:r>
              <a:rPr lang="en-US" altLang="en-US" sz="2000" b="1" dirty="0"/>
              <a:t>can </a:t>
            </a:r>
            <a:r>
              <a:rPr lang="en-US" altLang="en-US" sz="2000" b="1" dirty="0" smtClean="0"/>
              <a:t>translate and evaluate algebraic expressions.</a:t>
            </a:r>
            <a:endParaRPr lang="en-US" alt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2292264" y="1131760"/>
            <a:ext cx="5862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3(2) = 6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92264" y="2144030"/>
            <a:ext cx="5862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(2)/2 = 1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92264" y="3171004"/>
            <a:ext cx="5862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 – (2) = 0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92264" y="4185452"/>
            <a:ext cx="5862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- (2) = -2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4823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416" y="365126"/>
            <a:ext cx="8718116" cy="132556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Evaluate the expressions when </a:t>
            </a:r>
            <a:r>
              <a:rPr lang="en-US" sz="3200" b="1" dirty="0" smtClean="0">
                <a:solidFill>
                  <a:srgbClr val="FF0000"/>
                </a:solidFill>
              </a:rPr>
              <a:t>x = 2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044" y="1437318"/>
            <a:ext cx="8354860" cy="517642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3x	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aseline="30000" dirty="0" smtClean="0"/>
              <a:t>x</a:t>
            </a:r>
            <a:r>
              <a:rPr lang="en-US" dirty="0" smtClean="0"/>
              <a:t>/</a:t>
            </a:r>
            <a:r>
              <a:rPr lang="en-US" baseline="-25000" dirty="0" smtClean="0"/>
              <a:t>2</a:t>
            </a:r>
            <a:r>
              <a:rPr lang="en-US" dirty="0" smtClean="0"/>
              <a:t>	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 – x	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-x		_________________________________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</a:t>
            </a:r>
            <a:r>
              <a:rPr lang="en-US" altLang="en-US" sz="2000" b="1" dirty="0"/>
              <a:t>can </a:t>
            </a:r>
            <a:r>
              <a:rPr lang="en-US" altLang="en-US" sz="2000" b="1" dirty="0" smtClean="0"/>
              <a:t>translate and evaluate algebraic expressions.</a:t>
            </a:r>
            <a:endParaRPr lang="en-US" alt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2292264" y="1131760"/>
            <a:ext cx="5862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3(2) = 6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92264" y="2144030"/>
            <a:ext cx="5862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(2)/2 = 1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92264" y="3171004"/>
            <a:ext cx="5862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 – (2) = 0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92264" y="4185452"/>
            <a:ext cx="5862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- (2) = -2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258" y="5348350"/>
            <a:ext cx="89994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You’ll notice that I put parenthesis around the 2 each time I rewrote the expression.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This is VERY helpful when trying to avoid making mistakes.  I strongly encourage 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you to rewrite the expression with parenthesis surrounding the number first!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 rot="19301876">
            <a:off x="4208176" y="1841263"/>
            <a:ext cx="496389" cy="2209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19301876">
            <a:off x="3768394" y="2842902"/>
            <a:ext cx="496389" cy="2209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19301876">
            <a:off x="4471430" y="3878234"/>
            <a:ext cx="496389" cy="2209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9301876">
            <a:off x="4125444" y="4850487"/>
            <a:ext cx="496389" cy="2209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24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416" y="365126"/>
            <a:ext cx="8718116" cy="1325563"/>
          </a:xfrm>
        </p:spPr>
        <p:txBody>
          <a:bodyPr/>
          <a:lstStyle/>
          <a:p>
            <a:r>
              <a:rPr lang="en-US" b="1" dirty="0" smtClean="0"/>
              <a:t>Evaluate the expressions when </a:t>
            </a:r>
            <a:r>
              <a:rPr lang="en-US" b="1" dirty="0" smtClean="0">
                <a:solidFill>
                  <a:srgbClr val="FF0000"/>
                </a:solidFill>
              </a:rPr>
              <a:t>x = 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044" y="1437318"/>
            <a:ext cx="8354860" cy="517642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3x	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aseline="30000" dirty="0" smtClean="0"/>
              <a:t>x</a:t>
            </a:r>
            <a:r>
              <a:rPr lang="en-US" dirty="0" smtClean="0"/>
              <a:t>/</a:t>
            </a:r>
            <a:r>
              <a:rPr lang="en-US" baseline="-25000" dirty="0" smtClean="0"/>
              <a:t>2</a:t>
            </a:r>
            <a:r>
              <a:rPr lang="en-US" dirty="0" smtClean="0"/>
              <a:t>	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 – x	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-x		_________________________________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</a:t>
            </a:r>
            <a:r>
              <a:rPr lang="en-US" altLang="en-US" sz="2000" b="1" dirty="0"/>
              <a:t>can </a:t>
            </a:r>
            <a:r>
              <a:rPr lang="en-US" altLang="en-US" sz="2000" b="1" dirty="0" smtClean="0"/>
              <a:t>translate and evaluate algebraic expressions.</a:t>
            </a:r>
            <a:endParaRPr lang="en-US" alt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2292264" y="1131760"/>
            <a:ext cx="5862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3(2) = 6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92264" y="2144030"/>
            <a:ext cx="5862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(2)/2 = 1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92264" y="3171004"/>
            <a:ext cx="5862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 – (2) = 0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92264" y="4185452"/>
            <a:ext cx="5862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- (2) = -2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1264" y="5670567"/>
            <a:ext cx="89994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Let’s try a few more…  Be sure to use parenthesis!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22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416" y="365126"/>
            <a:ext cx="8718116" cy="1325563"/>
          </a:xfrm>
        </p:spPr>
        <p:txBody>
          <a:bodyPr/>
          <a:lstStyle/>
          <a:p>
            <a:r>
              <a:rPr lang="en-US" b="1" dirty="0" smtClean="0"/>
              <a:t>Evaluate the expressions when </a:t>
            </a:r>
            <a:r>
              <a:rPr lang="en-US" b="1" dirty="0" smtClean="0">
                <a:solidFill>
                  <a:srgbClr val="FF0000"/>
                </a:solidFill>
              </a:rPr>
              <a:t>x = -4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044" y="1437318"/>
            <a:ext cx="8354860" cy="517642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3x	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aseline="30000" dirty="0" smtClean="0"/>
              <a:t>x</a:t>
            </a:r>
            <a:r>
              <a:rPr lang="en-US" dirty="0" smtClean="0"/>
              <a:t>/</a:t>
            </a:r>
            <a:r>
              <a:rPr lang="en-US" baseline="-25000" dirty="0" smtClean="0"/>
              <a:t>2</a:t>
            </a:r>
            <a:r>
              <a:rPr lang="en-US" dirty="0" smtClean="0"/>
              <a:t>	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 – x	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-x	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aseline="30000" dirty="0" smtClean="0"/>
              <a:t>-8</a:t>
            </a:r>
            <a:r>
              <a:rPr lang="en-US" dirty="0" smtClean="0"/>
              <a:t>/</a:t>
            </a:r>
            <a:r>
              <a:rPr lang="en-US" baseline="-25000" dirty="0" smtClean="0"/>
              <a:t>-x </a:t>
            </a:r>
            <a:r>
              <a:rPr lang="en-US" dirty="0" smtClean="0"/>
              <a:t>+ x</a:t>
            </a:r>
            <a:r>
              <a:rPr lang="en-US" dirty="0"/>
              <a:t>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</a:t>
            </a:r>
            <a:r>
              <a:rPr lang="en-US" altLang="en-US" sz="2000" b="1" dirty="0"/>
              <a:t>can </a:t>
            </a:r>
            <a:r>
              <a:rPr lang="en-US" altLang="en-US" sz="2000" b="1" dirty="0" smtClean="0"/>
              <a:t>translate and evaluate algebraic expressions.</a:t>
            </a:r>
            <a:endParaRPr lang="en-US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75096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01040"/>
            <a:ext cx="7886700" cy="2379946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Match </a:t>
            </a:r>
            <a:r>
              <a:rPr lang="en-US" sz="2800" b="1" dirty="0"/>
              <a:t>up the following word </a:t>
            </a:r>
            <a:r>
              <a:rPr lang="en-US" sz="2800" b="1" dirty="0" smtClean="0"/>
              <a:t>problems </a:t>
            </a:r>
            <a:r>
              <a:rPr lang="en-US" sz="2800" b="1" dirty="0"/>
              <a:t>to their expressions: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67980" y="2316989"/>
          <a:ext cx="3185785" cy="3877829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3185785">
                  <a:extLst>
                    <a:ext uri="{9D8B030D-6E8A-4147-A177-3AD203B41FA5}">
                      <a16:colId xmlns:a16="http://schemas.microsoft.com/office/drawing/2014/main" val="1810538322"/>
                    </a:ext>
                  </a:extLst>
                </a:gridCol>
              </a:tblGrid>
              <a:tr h="58598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Word Form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65505"/>
                  </a:ext>
                </a:extLst>
              </a:tr>
              <a:tr h="585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Five less than twice a number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883103"/>
                  </a:ext>
                </a:extLst>
              </a:tr>
              <a:tr h="585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Twice a number less than five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917546"/>
                  </a:ext>
                </a:extLst>
              </a:tr>
              <a:tr h="585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Five more than twice a number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743357"/>
                  </a:ext>
                </a:extLst>
              </a:tr>
              <a:tr h="585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Five times the sum of 2 and a number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15569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371578" y="2316989"/>
          <a:ext cx="3185785" cy="332232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3185785">
                  <a:extLst>
                    <a:ext uri="{9D8B030D-6E8A-4147-A177-3AD203B41FA5}">
                      <a16:colId xmlns:a16="http://schemas.microsoft.com/office/drawing/2014/main" val="1810538322"/>
                    </a:ext>
                  </a:extLst>
                </a:gridCol>
              </a:tblGrid>
              <a:tr h="51698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Expression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65505"/>
                  </a:ext>
                </a:extLst>
              </a:tr>
              <a:tr h="4081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 smtClean="0"/>
                        <a:t>2x + 5</a:t>
                      </a:r>
                      <a:endParaRPr lang="en-US" altLang="en-US" sz="2400" dirty="0" smtClean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883103"/>
                  </a:ext>
                </a:extLst>
              </a:tr>
              <a:tr h="4081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 smtClean="0"/>
                        <a:t>5(x –</a:t>
                      </a:r>
                      <a:r>
                        <a:rPr lang="en-US" altLang="en-US" sz="2400" baseline="0" dirty="0" smtClean="0"/>
                        <a:t> 2)</a:t>
                      </a:r>
                      <a:r>
                        <a:rPr lang="en-US" altLang="en-US" sz="2400" dirty="0" smtClean="0"/>
                        <a:t> </a:t>
                      </a:r>
                      <a:endParaRPr lang="en-US" altLang="en-US" sz="2400" dirty="0" smtClean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917546"/>
                  </a:ext>
                </a:extLst>
              </a:tr>
              <a:tr h="4081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 smtClean="0"/>
                        <a:t>2x – 5 </a:t>
                      </a:r>
                      <a:endParaRPr lang="en-US" altLang="en-US" sz="2400" dirty="0" smtClean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743357"/>
                  </a:ext>
                </a:extLst>
              </a:tr>
              <a:tr h="4081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 smtClean="0"/>
                        <a:t>2 + x – 5</a:t>
                      </a:r>
                      <a:endParaRPr lang="en-US" altLang="en-US" sz="2400" dirty="0" smtClean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155696"/>
                  </a:ext>
                </a:extLst>
              </a:tr>
              <a:tr h="4081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 smtClean="0"/>
                        <a:t>5(x + 2) </a:t>
                      </a:r>
                      <a:endParaRPr lang="en-US" altLang="en-US" sz="2400" dirty="0" smtClean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140136"/>
                  </a:ext>
                </a:extLst>
              </a:tr>
              <a:tr h="4488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 smtClean="0"/>
                        <a:t>5 – 2x</a:t>
                      </a:r>
                      <a:endParaRPr lang="en-US" altLang="en-US" sz="2400" dirty="0" smtClean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3858509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</a:t>
            </a:r>
            <a:r>
              <a:rPr lang="en-US" altLang="en-US" sz="2000" b="1" dirty="0"/>
              <a:t>can </a:t>
            </a:r>
            <a:r>
              <a:rPr lang="en-US" altLang="en-US" sz="2000" b="1" dirty="0" smtClean="0"/>
              <a:t>translate and evaluate algebraic expressions.</a:t>
            </a:r>
            <a:endParaRPr lang="en-US" altLang="en-US" sz="20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753765" y="3294345"/>
            <a:ext cx="1617813" cy="814192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753765" y="4130806"/>
            <a:ext cx="1617813" cy="1280438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753765" y="3098800"/>
            <a:ext cx="1617813" cy="1890039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751268" y="4973530"/>
            <a:ext cx="1620310" cy="798883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751268" y="2316989"/>
            <a:ext cx="1620310" cy="3877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next slide will reveal your answers.  Be sure you have matched each word from to an expression before moving 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45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416" y="365126"/>
            <a:ext cx="8718116" cy="1325563"/>
          </a:xfrm>
        </p:spPr>
        <p:txBody>
          <a:bodyPr/>
          <a:lstStyle/>
          <a:p>
            <a:r>
              <a:rPr lang="en-US" b="1" dirty="0" smtClean="0"/>
              <a:t>Evaluate the expressions when </a:t>
            </a:r>
            <a:r>
              <a:rPr lang="en-US" b="1" dirty="0" smtClean="0">
                <a:solidFill>
                  <a:srgbClr val="FF0000"/>
                </a:solidFill>
              </a:rPr>
              <a:t>x = -4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044" y="1437318"/>
            <a:ext cx="8354860" cy="517642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3x	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aseline="30000" dirty="0" smtClean="0"/>
              <a:t>x</a:t>
            </a:r>
            <a:r>
              <a:rPr lang="en-US" dirty="0" smtClean="0"/>
              <a:t>/</a:t>
            </a:r>
            <a:r>
              <a:rPr lang="en-US" baseline="-25000" dirty="0" smtClean="0"/>
              <a:t>2</a:t>
            </a:r>
            <a:r>
              <a:rPr lang="en-US" dirty="0" smtClean="0"/>
              <a:t>	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 – x	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-x		_________________________________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aseline="30000" dirty="0" smtClean="0"/>
              <a:t>-8</a:t>
            </a:r>
            <a:r>
              <a:rPr lang="en-US" dirty="0" smtClean="0"/>
              <a:t>/</a:t>
            </a:r>
            <a:r>
              <a:rPr lang="en-US" baseline="-25000" dirty="0" smtClean="0"/>
              <a:t>-x </a:t>
            </a:r>
            <a:r>
              <a:rPr lang="en-US" dirty="0" smtClean="0"/>
              <a:t>+ x</a:t>
            </a:r>
            <a:r>
              <a:rPr lang="en-US" dirty="0"/>
              <a:t>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</a:t>
            </a:r>
            <a:r>
              <a:rPr lang="en-US" altLang="en-US" sz="2000" b="1" dirty="0"/>
              <a:t>can </a:t>
            </a:r>
            <a:r>
              <a:rPr lang="en-US" altLang="en-US" sz="2000" b="1" dirty="0" smtClean="0"/>
              <a:t>translate and evaluate algebraic expressions.</a:t>
            </a:r>
            <a:endParaRPr lang="en-US" alt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2242160" y="1102701"/>
            <a:ext cx="5862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3(-4) = -12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9308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416" y="365126"/>
            <a:ext cx="8718116" cy="1325563"/>
          </a:xfrm>
        </p:spPr>
        <p:txBody>
          <a:bodyPr/>
          <a:lstStyle/>
          <a:p>
            <a:r>
              <a:rPr lang="en-US" b="1" dirty="0" smtClean="0"/>
              <a:t>Evaluate the expressions when </a:t>
            </a:r>
            <a:r>
              <a:rPr lang="en-US" b="1" dirty="0" smtClean="0">
                <a:solidFill>
                  <a:srgbClr val="FF0000"/>
                </a:solidFill>
              </a:rPr>
              <a:t>x = -4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044" y="1437318"/>
            <a:ext cx="8354860" cy="517642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3x	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aseline="30000" dirty="0" smtClean="0"/>
              <a:t>x</a:t>
            </a:r>
            <a:r>
              <a:rPr lang="en-US" dirty="0" smtClean="0"/>
              <a:t>/</a:t>
            </a:r>
            <a:r>
              <a:rPr lang="en-US" baseline="-25000" dirty="0" smtClean="0"/>
              <a:t>2</a:t>
            </a:r>
            <a:r>
              <a:rPr lang="en-US" dirty="0" smtClean="0"/>
              <a:t>	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 – x	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-x	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aseline="30000" dirty="0" smtClean="0"/>
              <a:t>-8</a:t>
            </a:r>
            <a:r>
              <a:rPr lang="en-US" dirty="0" smtClean="0"/>
              <a:t>/</a:t>
            </a:r>
            <a:r>
              <a:rPr lang="en-US" baseline="-25000" dirty="0" smtClean="0"/>
              <a:t>-x </a:t>
            </a:r>
            <a:r>
              <a:rPr lang="en-US" dirty="0" smtClean="0"/>
              <a:t>+ x</a:t>
            </a:r>
            <a:r>
              <a:rPr lang="en-US" dirty="0"/>
              <a:t>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</a:t>
            </a:r>
            <a:r>
              <a:rPr lang="en-US" altLang="en-US" sz="2000" b="1" dirty="0"/>
              <a:t>can </a:t>
            </a:r>
            <a:r>
              <a:rPr lang="en-US" altLang="en-US" sz="2000" b="1" dirty="0" smtClean="0"/>
              <a:t>translate and evaluate algebraic expressions.</a:t>
            </a:r>
            <a:endParaRPr lang="en-US" alt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2242160" y="1102701"/>
            <a:ext cx="5862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3(-4) = -12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42160" y="2137387"/>
            <a:ext cx="5862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(-4)/2 = -2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1563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416" y="365126"/>
            <a:ext cx="8718116" cy="1325563"/>
          </a:xfrm>
        </p:spPr>
        <p:txBody>
          <a:bodyPr/>
          <a:lstStyle/>
          <a:p>
            <a:r>
              <a:rPr lang="en-US" b="1" dirty="0" smtClean="0"/>
              <a:t>Evaluate the expressions when </a:t>
            </a:r>
            <a:r>
              <a:rPr lang="en-US" b="1" dirty="0" smtClean="0">
                <a:solidFill>
                  <a:srgbClr val="FF0000"/>
                </a:solidFill>
              </a:rPr>
              <a:t>x = -4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044" y="1437318"/>
            <a:ext cx="8354860" cy="517642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3x	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aseline="30000" dirty="0" smtClean="0"/>
              <a:t>x</a:t>
            </a:r>
            <a:r>
              <a:rPr lang="en-US" dirty="0" smtClean="0"/>
              <a:t>/</a:t>
            </a:r>
            <a:r>
              <a:rPr lang="en-US" baseline="-25000" dirty="0" smtClean="0"/>
              <a:t>2</a:t>
            </a:r>
            <a:r>
              <a:rPr lang="en-US" dirty="0" smtClean="0"/>
              <a:t>	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 – x	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-x	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aseline="30000" dirty="0" smtClean="0"/>
              <a:t>-8</a:t>
            </a:r>
            <a:r>
              <a:rPr lang="en-US" dirty="0" smtClean="0"/>
              <a:t>/</a:t>
            </a:r>
            <a:r>
              <a:rPr lang="en-US" baseline="-25000" dirty="0" smtClean="0"/>
              <a:t>-x </a:t>
            </a:r>
            <a:r>
              <a:rPr lang="en-US" dirty="0" smtClean="0"/>
              <a:t>+ x</a:t>
            </a:r>
            <a:r>
              <a:rPr lang="en-US" dirty="0"/>
              <a:t>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</a:t>
            </a:r>
            <a:r>
              <a:rPr lang="en-US" altLang="en-US" sz="2000" b="1" dirty="0"/>
              <a:t>can </a:t>
            </a:r>
            <a:r>
              <a:rPr lang="en-US" altLang="en-US" sz="2000" b="1" dirty="0" smtClean="0"/>
              <a:t>translate and evaluate algebraic expressions.</a:t>
            </a:r>
            <a:endParaRPr lang="en-US" alt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2242160" y="1102701"/>
            <a:ext cx="5862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3(-4) = -12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42160" y="2137387"/>
            <a:ext cx="5862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(-4)/2 = -2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42160" y="3156670"/>
            <a:ext cx="5862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 – (-4) = 6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5825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416" y="365126"/>
            <a:ext cx="8718116" cy="1325563"/>
          </a:xfrm>
        </p:spPr>
        <p:txBody>
          <a:bodyPr/>
          <a:lstStyle/>
          <a:p>
            <a:r>
              <a:rPr lang="en-US" b="1" dirty="0" smtClean="0"/>
              <a:t>Evaluate the expressions when </a:t>
            </a:r>
            <a:r>
              <a:rPr lang="en-US" b="1" dirty="0" smtClean="0">
                <a:solidFill>
                  <a:srgbClr val="FF0000"/>
                </a:solidFill>
              </a:rPr>
              <a:t>x = -4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044" y="1437318"/>
            <a:ext cx="8354860" cy="517642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3x	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aseline="30000" dirty="0" smtClean="0"/>
              <a:t>x</a:t>
            </a:r>
            <a:r>
              <a:rPr lang="en-US" dirty="0" smtClean="0"/>
              <a:t>/</a:t>
            </a:r>
            <a:r>
              <a:rPr lang="en-US" baseline="-25000" dirty="0" smtClean="0"/>
              <a:t>2</a:t>
            </a:r>
            <a:r>
              <a:rPr lang="en-US" dirty="0" smtClean="0"/>
              <a:t>	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 – x	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-x	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aseline="30000" dirty="0" smtClean="0"/>
              <a:t>-8</a:t>
            </a:r>
            <a:r>
              <a:rPr lang="en-US" dirty="0" smtClean="0"/>
              <a:t>/</a:t>
            </a:r>
            <a:r>
              <a:rPr lang="en-US" baseline="-25000" dirty="0" smtClean="0"/>
              <a:t>-x </a:t>
            </a:r>
            <a:r>
              <a:rPr lang="en-US" dirty="0" smtClean="0"/>
              <a:t>+ x</a:t>
            </a:r>
            <a:r>
              <a:rPr lang="en-US" dirty="0"/>
              <a:t>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</a:t>
            </a:r>
            <a:r>
              <a:rPr lang="en-US" altLang="en-US" sz="2000" b="1" dirty="0"/>
              <a:t>can </a:t>
            </a:r>
            <a:r>
              <a:rPr lang="en-US" altLang="en-US" sz="2000" b="1" dirty="0" smtClean="0"/>
              <a:t>translate and evaluate algebraic expressions.</a:t>
            </a:r>
            <a:endParaRPr lang="en-US" alt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2242160" y="1102701"/>
            <a:ext cx="5862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3(-4) = -12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42160" y="2137387"/>
            <a:ext cx="5862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(-4)/2 = -2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42160" y="3156670"/>
            <a:ext cx="5862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 – (-4) = 6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42160" y="4175953"/>
            <a:ext cx="5862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- (-4) = 4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8222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416" y="365126"/>
            <a:ext cx="8718116" cy="1325563"/>
          </a:xfrm>
        </p:spPr>
        <p:txBody>
          <a:bodyPr/>
          <a:lstStyle/>
          <a:p>
            <a:r>
              <a:rPr lang="en-US" b="1" dirty="0" smtClean="0"/>
              <a:t>Evaluate the expressions when </a:t>
            </a:r>
            <a:r>
              <a:rPr lang="en-US" b="1" dirty="0" smtClean="0">
                <a:solidFill>
                  <a:srgbClr val="FF0000"/>
                </a:solidFill>
              </a:rPr>
              <a:t>x = -4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044" y="1437318"/>
            <a:ext cx="8354860" cy="517642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3x	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aseline="30000" dirty="0" smtClean="0"/>
              <a:t>x</a:t>
            </a:r>
            <a:r>
              <a:rPr lang="en-US" dirty="0" smtClean="0"/>
              <a:t>/</a:t>
            </a:r>
            <a:r>
              <a:rPr lang="en-US" baseline="-25000" dirty="0" smtClean="0"/>
              <a:t>2</a:t>
            </a:r>
            <a:r>
              <a:rPr lang="en-US" dirty="0" smtClean="0"/>
              <a:t>	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 – x	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-x	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aseline="30000" dirty="0" smtClean="0"/>
              <a:t>-8</a:t>
            </a:r>
            <a:r>
              <a:rPr lang="en-US" dirty="0" smtClean="0"/>
              <a:t>/</a:t>
            </a:r>
            <a:r>
              <a:rPr lang="en-US" baseline="-25000" dirty="0" smtClean="0"/>
              <a:t>-x </a:t>
            </a:r>
            <a:r>
              <a:rPr lang="en-US" dirty="0" smtClean="0"/>
              <a:t>+ x</a:t>
            </a:r>
            <a:r>
              <a:rPr lang="en-US" dirty="0"/>
              <a:t>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</a:t>
            </a:r>
            <a:r>
              <a:rPr lang="en-US" altLang="en-US" sz="2000" b="1" dirty="0"/>
              <a:t>can </a:t>
            </a:r>
            <a:r>
              <a:rPr lang="en-US" altLang="en-US" sz="2000" b="1" dirty="0" smtClean="0"/>
              <a:t>translate and evaluate algebraic expressions.</a:t>
            </a:r>
            <a:endParaRPr lang="en-US" alt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2242160" y="1102701"/>
            <a:ext cx="5862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3(-4) = -12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42160" y="2137387"/>
            <a:ext cx="5862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(-4)/2 = -2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42160" y="3156670"/>
            <a:ext cx="5862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 – (-4) = 6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42160" y="4175953"/>
            <a:ext cx="5862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- (-4) = 4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42160" y="5192453"/>
            <a:ext cx="5862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-8/-(-4) + (-4) = -6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9121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416" y="365126"/>
            <a:ext cx="8718116" cy="1325563"/>
          </a:xfrm>
        </p:spPr>
        <p:txBody>
          <a:bodyPr/>
          <a:lstStyle/>
          <a:p>
            <a:r>
              <a:rPr lang="en-US" b="1" dirty="0" smtClean="0"/>
              <a:t>Evaluate the expressions when </a:t>
            </a:r>
            <a:r>
              <a:rPr lang="en-US" b="1" dirty="0" smtClean="0">
                <a:solidFill>
                  <a:srgbClr val="FF0000"/>
                </a:solidFill>
              </a:rPr>
              <a:t>x = -4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044" y="1437318"/>
            <a:ext cx="8354860" cy="517642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3x	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aseline="30000" dirty="0" smtClean="0"/>
              <a:t>x</a:t>
            </a:r>
            <a:r>
              <a:rPr lang="en-US" dirty="0" smtClean="0"/>
              <a:t>/</a:t>
            </a:r>
            <a:r>
              <a:rPr lang="en-US" baseline="-25000" dirty="0" smtClean="0"/>
              <a:t>2</a:t>
            </a:r>
            <a:r>
              <a:rPr lang="en-US" dirty="0" smtClean="0"/>
              <a:t>	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 – x	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-x	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aseline="30000" dirty="0" smtClean="0"/>
              <a:t>-8</a:t>
            </a:r>
            <a:r>
              <a:rPr lang="en-US" dirty="0" smtClean="0"/>
              <a:t>/</a:t>
            </a:r>
            <a:r>
              <a:rPr lang="en-US" baseline="-25000" dirty="0" smtClean="0"/>
              <a:t>-x </a:t>
            </a:r>
            <a:r>
              <a:rPr lang="en-US" dirty="0" smtClean="0"/>
              <a:t>+ x</a:t>
            </a:r>
            <a:r>
              <a:rPr lang="en-US" dirty="0"/>
              <a:t>	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</a:t>
            </a:r>
            <a:r>
              <a:rPr lang="en-US" altLang="en-US" sz="2000" b="1" dirty="0"/>
              <a:t>can </a:t>
            </a:r>
            <a:r>
              <a:rPr lang="en-US" altLang="en-US" sz="2000" b="1" dirty="0" smtClean="0"/>
              <a:t>translate and evaluate algebraic expressions.</a:t>
            </a:r>
            <a:endParaRPr lang="en-US" alt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2242160" y="1102701"/>
            <a:ext cx="5862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3(-4) = -12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42160" y="2137387"/>
            <a:ext cx="5862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(-4)/2 = -2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42160" y="3156670"/>
            <a:ext cx="5862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 – (-4) = 6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42160" y="4175953"/>
            <a:ext cx="5862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- (-4) = 4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42160" y="5192453"/>
            <a:ext cx="5862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-8/-(-4) + (-4) = -6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6211" y="6062503"/>
            <a:ext cx="8699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Is everyone having fun?  </a:t>
            </a:r>
            <a:r>
              <a:rPr lang="en-US" sz="3200" dirty="0" smtClean="0">
                <a:solidFill>
                  <a:srgbClr val="C00000"/>
                </a:solidFill>
                <a:sym typeface="Wingdings" panose="05000000000000000000" pitchFamily="2" charset="2"/>
              </a:rPr>
              <a:t>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15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</a:t>
            </a:r>
            <a:r>
              <a:rPr lang="en-US" altLang="en-US" sz="2000" b="1" dirty="0"/>
              <a:t>can </a:t>
            </a:r>
            <a:r>
              <a:rPr lang="en-US" altLang="en-US" sz="2000" b="1" dirty="0" smtClean="0"/>
              <a:t>translate and evaluate algebraic expressions.</a:t>
            </a:r>
            <a:endParaRPr lang="en-US" altLang="en-US" sz="20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28650" y="984068"/>
            <a:ext cx="7886700" cy="58739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The following questions will determine which practice worksheet </a:t>
            </a:r>
            <a:r>
              <a:rPr lang="en-US" sz="2400" dirty="0" smtClean="0"/>
              <a:t>(homework) you </a:t>
            </a:r>
            <a:r>
              <a:rPr lang="en-US" sz="2400" dirty="0"/>
              <a:t>receive.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Try your best, but do not stress if you do not know all of these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(I strongly recommend using parenthesis to surround the number you plug in for each variable.)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394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8276"/>
            <a:ext cx="7886700" cy="132556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Evaluate the following expressions when </a:t>
            </a:r>
            <a:r>
              <a:rPr lang="en-US" sz="3200" b="1" dirty="0" smtClean="0">
                <a:solidFill>
                  <a:srgbClr val="FF0000"/>
                </a:solidFill>
              </a:rPr>
              <a:t>x = -3 </a:t>
            </a:r>
            <a:r>
              <a:rPr lang="en-US" sz="3200" b="1" dirty="0" smtClean="0"/>
              <a:t>and </a:t>
            </a:r>
            <a:r>
              <a:rPr lang="en-US" sz="3200" b="1" dirty="0" smtClean="0">
                <a:solidFill>
                  <a:srgbClr val="FF0000"/>
                </a:solidFill>
              </a:rPr>
              <a:t>y = 4</a:t>
            </a:r>
            <a:r>
              <a:rPr lang="en-US" sz="3200" b="1" dirty="0" smtClean="0"/>
              <a:t>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38775"/>
            <a:ext cx="7886700" cy="4351338"/>
          </a:xfrm>
        </p:spPr>
        <p:txBody>
          <a:bodyPr/>
          <a:lstStyle/>
          <a:p>
            <a:pPr marL="742950" indent="-742950">
              <a:buAutoNum type="arabicParenR"/>
            </a:pPr>
            <a:r>
              <a:rPr lang="en-US" sz="3600" dirty="0" smtClean="0"/>
              <a:t>2y – 3x</a:t>
            </a:r>
          </a:p>
          <a:p>
            <a:pPr marL="742950" indent="-742950">
              <a:buAutoNum type="arabicParenR"/>
            </a:pPr>
            <a:endParaRPr lang="en-US" sz="3600" dirty="0" smtClean="0"/>
          </a:p>
          <a:p>
            <a:pPr marL="742950" indent="-742950">
              <a:buAutoNum type="arabicParenR" startAt="2"/>
            </a:pPr>
            <a:r>
              <a:rPr lang="en-US" sz="3600" dirty="0" smtClean="0"/>
              <a:t>y – x </a:t>
            </a:r>
          </a:p>
          <a:p>
            <a:pPr marL="742950" indent="-742950">
              <a:buAutoNum type="arabicParenR" startAt="2"/>
            </a:pPr>
            <a:endParaRPr lang="en-US" sz="3600" dirty="0" smtClean="0"/>
          </a:p>
          <a:p>
            <a:pPr marL="742950" indent="-742950">
              <a:buAutoNum type="arabicParenR" startAt="2"/>
            </a:pPr>
            <a:r>
              <a:rPr lang="en-US" sz="3600" dirty="0" smtClean="0"/>
              <a:t>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- y</a:t>
            </a:r>
          </a:p>
          <a:p>
            <a:pPr marL="742950" indent="-742950">
              <a:buAutoNum type="arabicParenR" startAt="2"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4)	2x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+ 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</a:t>
            </a:r>
            <a:r>
              <a:rPr lang="en-US" altLang="en-US" sz="2000" b="1" dirty="0"/>
              <a:t>can </a:t>
            </a:r>
            <a:r>
              <a:rPr lang="en-US" altLang="en-US" sz="2000" b="1" dirty="0" smtClean="0"/>
              <a:t>translate and evaluate algebraic expressions.</a:t>
            </a:r>
            <a:endParaRPr lang="en-US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52253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8276"/>
            <a:ext cx="7886700" cy="132556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Evaluate the following expressions when </a:t>
            </a:r>
            <a:r>
              <a:rPr lang="en-US" sz="3200" b="1" dirty="0" smtClean="0">
                <a:solidFill>
                  <a:srgbClr val="FF0000"/>
                </a:solidFill>
              </a:rPr>
              <a:t>x = -3 </a:t>
            </a:r>
            <a:r>
              <a:rPr lang="en-US" sz="3200" b="1" dirty="0" smtClean="0"/>
              <a:t>and </a:t>
            </a:r>
            <a:r>
              <a:rPr lang="en-US" sz="3200" b="1" dirty="0" smtClean="0">
                <a:solidFill>
                  <a:srgbClr val="FF0000"/>
                </a:solidFill>
              </a:rPr>
              <a:t>y = 4</a:t>
            </a:r>
            <a:r>
              <a:rPr lang="en-US" sz="3200" b="1" dirty="0" smtClean="0"/>
              <a:t>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38775"/>
            <a:ext cx="7886700" cy="4351338"/>
          </a:xfrm>
        </p:spPr>
        <p:txBody>
          <a:bodyPr/>
          <a:lstStyle/>
          <a:p>
            <a:pPr marL="742950" indent="-742950">
              <a:buAutoNum type="arabicParenR"/>
            </a:pPr>
            <a:r>
              <a:rPr lang="en-US" sz="3600" dirty="0" smtClean="0"/>
              <a:t>2y – 3x</a:t>
            </a:r>
          </a:p>
          <a:p>
            <a:pPr marL="742950" indent="-742950">
              <a:buAutoNum type="arabicParenR"/>
            </a:pPr>
            <a:endParaRPr lang="en-US" sz="3600" dirty="0" smtClean="0"/>
          </a:p>
          <a:p>
            <a:pPr marL="742950" indent="-742950">
              <a:buAutoNum type="arabicParenR" startAt="2"/>
            </a:pPr>
            <a:r>
              <a:rPr lang="en-US" sz="3600" dirty="0" smtClean="0"/>
              <a:t>y – x </a:t>
            </a:r>
          </a:p>
          <a:p>
            <a:pPr marL="742950" indent="-742950">
              <a:buAutoNum type="arabicParenR" startAt="2"/>
            </a:pPr>
            <a:endParaRPr lang="en-US" sz="3600" dirty="0" smtClean="0"/>
          </a:p>
          <a:p>
            <a:pPr marL="742950" indent="-742950">
              <a:buAutoNum type="arabicParenR" startAt="2"/>
            </a:pPr>
            <a:r>
              <a:rPr lang="en-US" sz="3600" dirty="0" smtClean="0"/>
              <a:t>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- y</a:t>
            </a:r>
          </a:p>
          <a:p>
            <a:pPr marL="742950" indent="-742950">
              <a:buAutoNum type="arabicParenR" startAt="2"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4)	2x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+ 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</a:t>
            </a:r>
            <a:r>
              <a:rPr lang="en-US" altLang="en-US" sz="2000" b="1" dirty="0"/>
              <a:t>can </a:t>
            </a:r>
            <a:r>
              <a:rPr lang="en-US" altLang="en-US" sz="2000" b="1" dirty="0" smtClean="0"/>
              <a:t>translate and evaluate algebraic expressions.</a:t>
            </a:r>
            <a:endParaRPr lang="en-US" alt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3219189" y="2003839"/>
            <a:ext cx="5599134" cy="46099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Grade Yourself…</a:t>
            </a:r>
            <a:endParaRPr lang="en-US" sz="6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11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8276"/>
            <a:ext cx="7886700" cy="132556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Evaluate the following expressions when </a:t>
            </a:r>
            <a:r>
              <a:rPr lang="en-US" sz="2800" b="1" dirty="0" smtClean="0">
                <a:solidFill>
                  <a:srgbClr val="FF0000"/>
                </a:solidFill>
              </a:rPr>
              <a:t>x = -3 </a:t>
            </a:r>
            <a:r>
              <a:rPr lang="en-US" sz="2800" b="1" dirty="0" smtClean="0"/>
              <a:t>and </a:t>
            </a:r>
            <a:r>
              <a:rPr lang="en-US" sz="2800" b="1" dirty="0" smtClean="0">
                <a:solidFill>
                  <a:srgbClr val="FF0000"/>
                </a:solidFill>
              </a:rPr>
              <a:t>y = 4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38775"/>
            <a:ext cx="7886700" cy="4351338"/>
          </a:xfrm>
        </p:spPr>
        <p:txBody>
          <a:bodyPr/>
          <a:lstStyle/>
          <a:p>
            <a:pPr marL="742950" indent="-742950">
              <a:buAutoNum type="arabicParenR"/>
            </a:pPr>
            <a:r>
              <a:rPr lang="en-US" sz="3600" dirty="0" smtClean="0"/>
              <a:t>2y – 3x</a:t>
            </a:r>
          </a:p>
          <a:p>
            <a:pPr marL="742950" indent="-742950">
              <a:buAutoNum type="arabicParenR"/>
            </a:pPr>
            <a:endParaRPr lang="en-US" sz="3600" dirty="0" smtClean="0"/>
          </a:p>
          <a:p>
            <a:pPr marL="742950" indent="-742950">
              <a:buAutoNum type="arabicParenR" startAt="2"/>
            </a:pPr>
            <a:r>
              <a:rPr lang="en-US" sz="3600" dirty="0" smtClean="0"/>
              <a:t>y – x </a:t>
            </a:r>
          </a:p>
          <a:p>
            <a:pPr marL="742950" indent="-742950">
              <a:buAutoNum type="arabicParenR" startAt="2"/>
            </a:pPr>
            <a:endParaRPr lang="en-US" sz="3600" dirty="0" smtClean="0"/>
          </a:p>
          <a:p>
            <a:pPr marL="742950" indent="-742950">
              <a:buAutoNum type="arabicParenR" startAt="2"/>
            </a:pPr>
            <a:r>
              <a:rPr lang="en-US" sz="3600" dirty="0" smtClean="0"/>
              <a:t>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- y</a:t>
            </a:r>
          </a:p>
          <a:p>
            <a:pPr marL="742950" indent="-742950">
              <a:buAutoNum type="arabicParenR" startAt="2"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4)	2x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+ 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</a:t>
            </a:r>
            <a:r>
              <a:rPr lang="en-US" altLang="en-US" sz="2000" b="1" dirty="0"/>
              <a:t>can </a:t>
            </a:r>
            <a:r>
              <a:rPr lang="en-US" altLang="en-US" sz="2000" b="1" dirty="0" smtClean="0"/>
              <a:t>translate and evaluate algebraic expressions.</a:t>
            </a:r>
            <a:endParaRPr lang="en-US" alt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3219189" y="2003839"/>
            <a:ext cx="5599134" cy="46099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Grade Yourself…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55957" y="5129349"/>
            <a:ext cx="45255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Are you sure you’re finished with all four?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9489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01040"/>
            <a:ext cx="7886700" cy="2379946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Match </a:t>
            </a:r>
            <a:r>
              <a:rPr lang="en-US" sz="2800" b="1" dirty="0"/>
              <a:t>up the following word </a:t>
            </a:r>
            <a:r>
              <a:rPr lang="en-US" sz="2800" b="1" dirty="0" smtClean="0"/>
              <a:t>problems </a:t>
            </a:r>
            <a:r>
              <a:rPr lang="en-US" sz="2800" b="1" dirty="0"/>
              <a:t>to their expressions: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67980" y="2316989"/>
          <a:ext cx="3185785" cy="3877829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3185785">
                  <a:extLst>
                    <a:ext uri="{9D8B030D-6E8A-4147-A177-3AD203B41FA5}">
                      <a16:colId xmlns:a16="http://schemas.microsoft.com/office/drawing/2014/main" val="1810538322"/>
                    </a:ext>
                  </a:extLst>
                </a:gridCol>
              </a:tblGrid>
              <a:tr h="58598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Word Form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65505"/>
                  </a:ext>
                </a:extLst>
              </a:tr>
              <a:tr h="585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Five less than twice a number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883103"/>
                  </a:ext>
                </a:extLst>
              </a:tr>
              <a:tr h="585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Twice a number less than five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917546"/>
                  </a:ext>
                </a:extLst>
              </a:tr>
              <a:tr h="585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Five more than twice a number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743357"/>
                  </a:ext>
                </a:extLst>
              </a:tr>
              <a:tr h="585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Five times the sum of 2 and a number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15569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371578" y="2316989"/>
          <a:ext cx="3185785" cy="332232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3185785">
                  <a:extLst>
                    <a:ext uri="{9D8B030D-6E8A-4147-A177-3AD203B41FA5}">
                      <a16:colId xmlns:a16="http://schemas.microsoft.com/office/drawing/2014/main" val="1810538322"/>
                    </a:ext>
                  </a:extLst>
                </a:gridCol>
              </a:tblGrid>
              <a:tr h="51698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Expression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65505"/>
                  </a:ext>
                </a:extLst>
              </a:tr>
              <a:tr h="4081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 smtClean="0"/>
                        <a:t>2x + 5</a:t>
                      </a:r>
                      <a:endParaRPr lang="en-US" altLang="en-US" sz="2400" dirty="0" smtClean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883103"/>
                  </a:ext>
                </a:extLst>
              </a:tr>
              <a:tr h="4081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 smtClean="0"/>
                        <a:t>5(x –</a:t>
                      </a:r>
                      <a:r>
                        <a:rPr lang="en-US" altLang="en-US" sz="2400" baseline="0" dirty="0" smtClean="0"/>
                        <a:t> 2)</a:t>
                      </a:r>
                      <a:r>
                        <a:rPr lang="en-US" altLang="en-US" sz="2400" dirty="0" smtClean="0"/>
                        <a:t> </a:t>
                      </a:r>
                      <a:endParaRPr lang="en-US" altLang="en-US" sz="2400" dirty="0" smtClean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917546"/>
                  </a:ext>
                </a:extLst>
              </a:tr>
              <a:tr h="4081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 smtClean="0"/>
                        <a:t>2x – 5 </a:t>
                      </a:r>
                      <a:endParaRPr lang="en-US" altLang="en-US" sz="2400" dirty="0" smtClean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743357"/>
                  </a:ext>
                </a:extLst>
              </a:tr>
              <a:tr h="4081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 smtClean="0"/>
                        <a:t>2 + x – 5</a:t>
                      </a:r>
                      <a:endParaRPr lang="en-US" altLang="en-US" sz="2400" dirty="0" smtClean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155696"/>
                  </a:ext>
                </a:extLst>
              </a:tr>
              <a:tr h="4081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 smtClean="0"/>
                        <a:t>5(x + 2) </a:t>
                      </a:r>
                      <a:endParaRPr lang="en-US" altLang="en-US" sz="2400" dirty="0" smtClean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140136"/>
                  </a:ext>
                </a:extLst>
              </a:tr>
              <a:tr h="4488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 smtClean="0"/>
                        <a:t>5 – 2x</a:t>
                      </a:r>
                      <a:endParaRPr lang="en-US" altLang="en-US" sz="2400" dirty="0" smtClean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3858509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</a:t>
            </a:r>
            <a:r>
              <a:rPr lang="en-US" altLang="en-US" sz="2000" b="1" dirty="0"/>
              <a:t>can </a:t>
            </a:r>
            <a:r>
              <a:rPr lang="en-US" altLang="en-US" sz="2000" b="1" dirty="0" smtClean="0"/>
              <a:t>translate and evaluate algebraic expressions.</a:t>
            </a:r>
            <a:endParaRPr lang="en-US" altLang="en-US" sz="20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753765" y="3294345"/>
            <a:ext cx="1617813" cy="814192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753765" y="4130806"/>
            <a:ext cx="1617813" cy="1280438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753765" y="3098800"/>
            <a:ext cx="1617813" cy="1890039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751268" y="4973530"/>
            <a:ext cx="1620310" cy="798883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260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8276"/>
            <a:ext cx="7886700" cy="132556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Evaluate the following expressions when </a:t>
            </a:r>
            <a:r>
              <a:rPr lang="en-US" sz="2800" b="1" dirty="0" smtClean="0">
                <a:solidFill>
                  <a:srgbClr val="FF0000"/>
                </a:solidFill>
              </a:rPr>
              <a:t>x = -3 </a:t>
            </a:r>
            <a:r>
              <a:rPr lang="en-US" sz="2800" b="1" dirty="0" smtClean="0"/>
              <a:t>and </a:t>
            </a:r>
            <a:r>
              <a:rPr lang="en-US" sz="2800" b="1" dirty="0" smtClean="0">
                <a:solidFill>
                  <a:srgbClr val="FF0000"/>
                </a:solidFill>
              </a:rPr>
              <a:t>y = 4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38775"/>
            <a:ext cx="7886700" cy="4351338"/>
          </a:xfrm>
        </p:spPr>
        <p:txBody>
          <a:bodyPr/>
          <a:lstStyle/>
          <a:p>
            <a:pPr marL="742950" indent="-742950">
              <a:buAutoNum type="arabicParenR"/>
            </a:pPr>
            <a:r>
              <a:rPr lang="en-US" sz="3600" dirty="0" smtClean="0"/>
              <a:t>2y – 3x</a:t>
            </a:r>
          </a:p>
          <a:p>
            <a:pPr marL="742950" indent="-742950">
              <a:buAutoNum type="arabicParenR"/>
            </a:pPr>
            <a:endParaRPr lang="en-US" sz="3600" dirty="0" smtClean="0"/>
          </a:p>
          <a:p>
            <a:pPr marL="742950" indent="-742950">
              <a:buAutoNum type="arabicParenR" startAt="2"/>
            </a:pPr>
            <a:r>
              <a:rPr lang="en-US" sz="3600" dirty="0" smtClean="0"/>
              <a:t>y – x </a:t>
            </a:r>
          </a:p>
          <a:p>
            <a:pPr marL="742950" indent="-742950">
              <a:buAutoNum type="arabicParenR" startAt="2"/>
            </a:pPr>
            <a:endParaRPr lang="en-US" sz="3600" dirty="0" smtClean="0"/>
          </a:p>
          <a:p>
            <a:pPr marL="742950" indent="-742950">
              <a:buAutoNum type="arabicParenR" startAt="2"/>
            </a:pPr>
            <a:r>
              <a:rPr lang="en-US" sz="3600" dirty="0" smtClean="0"/>
              <a:t>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- y</a:t>
            </a:r>
          </a:p>
          <a:p>
            <a:pPr marL="742950" indent="-742950">
              <a:buAutoNum type="arabicParenR" startAt="2"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4)	2x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+ 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</a:t>
            </a:r>
            <a:r>
              <a:rPr lang="en-US" altLang="en-US" sz="2000" b="1" dirty="0"/>
              <a:t>can </a:t>
            </a:r>
            <a:r>
              <a:rPr lang="en-US" altLang="en-US" sz="2000" b="1" dirty="0" smtClean="0"/>
              <a:t>translate and evaluate algebraic expressions.</a:t>
            </a:r>
            <a:endParaRPr lang="en-US" alt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3219189" y="2003839"/>
            <a:ext cx="5599134" cy="46099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Grade Yourself…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55957" y="5129349"/>
            <a:ext cx="1614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Are you sure?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8075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8276"/>
            <a:ext cx="7886700" cy="132556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Evaluate the following expressions when </a:t>
            </a:r>
            <a:r>
              <a:rPr lang="en-US" sz="2800" b="1" dirty="0" smtClean="0">
                <a:solidFill>
                  <a:srgbClr val="FF0000"/>
                </a:solidFill>
              </a:rPr>
              <a:t>x = -3 </a:t>
            </a:r>
            <a:r>
              <a:rPr lang="en-US" sz="2800" b="1" dirty="0" smtClean="0"/>
              <a:t>and </a:t>
            </a:r>
            <a:r>
              <a:rPr lang="en-US" sz="2800" b="1" dirty="0" smtClean="0">
                <a:solidFill>
                  <a:srgbClr val="FF0000"/>
                </a:solidFill>
              </a:rPr>
              <a:t>y = 4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38775"/>
            <a:ext cx="7886700" cy="4351338"/>
          </a:xfrm>
        </p:spPr>
        <p:txBody>
          <a:bodyPr/>
          <a:lstStyle/>
          <a:p>
            <a:pPr marL="742950" indent="-742950">
              <a:buAutoNum type="arabicParenR"/>
            </a:pPr>
            <a:r>
              <a:rPr lang="en-US" sz="3600" dirty="0" smtClean="0"/>
              <a:t>2y – 3x		=		</a:t>
            </a:r>
            <a:r>
              <a:rPr lang="en-US" sz="3600" b="1" dirty="0" smtClean="0">
                <a:solidFill>
                  <a:srgbClr val="C00000"/>
                </a:solidFill>
              </a:rPr>
              <a:t>17</a:t>
            </a:r>
          </a:p>
          <a:p>
            <a:pPr marL="742950" indent="-742950">
              <a:buAutoNum type="arabicParenR"/>
            </a:pPr>
            <a:endParaRPr lang="en-US" sz="3600" dirty="0" smtClean="0"/>
          </a:p>
          <a:p>
            <a:pPr marL="742950" indent="-742950">
              <a:buAutoNum type="arabicParenR" startAt="2"/>
            </a:pPr>
            <a:r>
              <a:rPr lang="en-US" sz="3600" dirty="0" smtClean="0"/>
              <a:t>y – x 			=		</a:t>
            </a:r>
            <a:r>
              <a:rPr lang="en-US" sz="3600" b="1" dirty="0" smtClean="0">
                <a:solidFill>
                  <a:srgbClr val="C00000"/>
                </a:solidFill>
              </a:rPr>
              <a:t>7</a:t>
            </a:r>
          </a:p>
          <a:p>
            <a:pPr marL="742950" indent="-742950">
              <a:buAutoNum type="arabicParenR" startAt="2"/>
            </a:pPr>
            <a:endParaRPr lang="en-US" sz="3600" dirty="0" smtClean="0"/>
          </a:p>
          <a:p>
            <a:pPr marL="742950" indent="-742950">
              <a:buAutoNum type="arabicParenR" startAt="2"/>
            </a:pPr>
            <a:r>
              <a:rPr lang="en-US" sz="3600" dirty="0" smtClean="0"/>
              <a:t>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</a:t>
            </a:r>
            <a:r>
              <a:rPr lang="en-US" sz="3600" dirty="0"/>
              <a:t>-</a:t>
            </a:r>
            <a:r>
              <a:rPr lang="en-US" sz="3600" dirty="0" smtClean="0"/>
              <a:t> y			=		</a:t>
            </a:r>
            <a:r>
              <a:rPr lang="en-US" sz="3600" b="1" dirty="0" smtClean="0">
                <a:solidFill>
                  <a:srgbClr val="C00000"/>
                </a:solidFill>
              </a:rPr>
              <a:t>5</a:t>
            </a:r>
          </a:p>
          <a:p>
            <a:pPr marL="742950" indent="-742950">
              <a:buAutoNum type="arabicParenR" startAt="2"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4)	2x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+ y		=		</a:t>
            </a:r>
            <a:r>
              <a:rPr lang="en-US" sz="3600" b="1" dirty="0" smtClean="0">
                <a:solidFill>
                  <a:srgbClr val="C00000"/>
                </a:solidFill>
              </a:rPr>
              <a:t>22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</a:t>
            </a:r>
            <a:r>
              <a:rPr lang="en-US" altLang="en-US" sz="2000" b="1" dirty="0"/>
              <a:t>can </a:t>
            </a:r>
            <a:r>
              <a:rPr lang="en-US" altLang="en-US" sz="2000" b="1" dirty="0" smtClean="0"/>
              <a:t>translate and evaluate algebraic expressions.</a:t>
            </a:r>
            <a:endParaRPr lang="en-US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08892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8276"/>
            <a:ext cx="7886700" cy="132556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Evaluate the following expressions when </a:t>
            </a:r>
            <a:r>
              <a:rPr lang="en-US" sz="2800" b="1" dirty="0" smtClean="0">
                <a:solidFill>
                  <a:srgbClr val="FF0000"/>
                </a:solidFill>
              </a:rPr>
              <a:t>x = -3 </a:t>
            </a:r>
            <a:r>
              <a:rPr lang="en-US" sz="2800" b="1" dirty="0" smtClean="0"/>
              <a:t>and </a:t>
            </a:r>
            <a:r>
              <a:rPr lang="en-US" sz="2800" b="1" dirty="0" smtClean="0">
                <a:solidFill>
                  <a:srgbClr val="FF0000"/>
                </a:solidFill>
              </a:rPr>
              <a:t>y = 4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38775"/>
            <a:ext cx="7886700" cy="4351338"/>
          </a:xfrm>
        </p:spPr>
        <p:txBody>
          <a:bodyPr/>
          <a:lstStyle/>
          <a:p>
            <a:pPr marL="742950" indent="-742950">
              <a:buAutoNum type="arabicParenR"/>
            </a:pPr>
            <a:r>
              <a:rPr lang="en-US" sz="3600" dirty="0" smtClean="0"/>
              <a:t>2y – 3x		=		</a:t>
            </a:r>
            <a:r>
              <a:rPr lang="en-US" sz="3600" b="1" dirty="0" smtClean="0">
                <a:solidFill>
                  <a:srgbClr val="C00000"/>
                </a:solidFill>
              </a:rPr>
              <a:t>17</a:t>
            </a:r>
          </a:p>
          <a:p>
            <a:pPr marL="742950" indent="-742950">
              <a:buAutoNum type="arabicParenR"/>
            </a:pPr>
            <a:endParaRPr lang="en-US" sz="3600" dirty="0" smtClean="0"/>
          </a:p>
          <a:p>
            <a:pPr marL="742950" indent="-742950">
              <a:buAutoNum type="arabicParenR" startAt="2"/>
            </a:pPr>
            <a:r>
              <a:rPr lang="en-US" sz="3600" dirty="0" smtClean="0"/>
              <a:t>y – x 			=		</a:t>
            </a:r>
            <a:r>
              <a:rPr lang="en-US" sz="3600" b="1" dirty="0" smtClean="0">
                <a:solidFill>
                  <a:srgbClr val="C00000"/>
                </a:solidFill>
              </a:rPr>
              <a:t>7</a:t>
            </a:r>
          </a:p>
          <a:p>
            <a:pPr marL="742950" indent="-742950">
              <a:buAutoNum type="arabicParenR" startAt="2"/>
            </a:pPr>
            <a:endParaRPr lang="en-US" sz="3600" dirty="0" smtClean="0"/>
          </a:p>
          <a:p>
            <a:pPr marL="742950" indent="-742950">
              <a:buAutoNum type="arabicParenR" startAt="2"/>
            </a:pPr>
            <a:r>
              <a:rPr lang="en-US" sz="3600" dirty="0" smtClean="0"/>
              <a:t>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</a:t>
            </a:r>
            <a:r>
              <a:rPr lang="en-US" sz="3600" dirty="0"/>
              <a:t>-</a:t>
            </a:r>
            <a:r>
              <a:rPr lang="en-US" sz="3600" dirty="0" smtClean="0"/>
              <a:t> y			=		</a:t>
            </a:r>
            <a:r>
              <a:rPr lang="en-US" sz="3600" b="1" dirty="0" smtClean="0">
                <a:solidFill>
                  <a:srgbClr val="C00000"/>
                </a:solidFill>
              </a:rPr>
              <a:t>5</a:t>
            </a:r>
          </a:p>
          <a:p>
            <a:pPr marL="742950" indent="-742950">
              <a:buAutoNum type="arabicParenR" startAt="2"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4)	2x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+ y		=		</a:t>
            </a:r>
            <a:r>
              <a:rPr lang="en-US" sz="3600" b="1" dirty="0" smtClean="0">
                <a:solidFill>
                  <a:srgbClr val="C00000"/>
                </a:solidFill>
              </a:rPr>
              <a:t>22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</a:t>
            </a:r>
            <a:r>
              <a:rPr lang="en-US" altLang="en-US" sz="2000" b="1" dirty="0"/>
              <a:t>can </a:t>
            </a:r>
            <a:r>
              <a:rPr lang="en-US" altLang="en-US" sz="2000" b="1" dirty="0" smtClean="0"/>
              <a:t>translate and evaluate algebraic expressions.</a:t>
            </a:r>
            <a:endParaRPr lang="en-US" alt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325677" y="2003839"/>
            <a:ext cx="8492646" cy="46099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If you scored…</a:t>
            </a:r>
          </a:p>
          <a:p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				0/4: Get a Red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wkst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  <a:p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				1/4: 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Get a Red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wkst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</a:t>
            </a:r>
            <a:endParaRPr lang="en-US" sz="36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				2/4: Get Yellow.</a:t>
            </a:r>
          </a:p>
          <a:p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				3/4: Get Yellow.</a:t>
            </a:r>
          </a:p>
          <a:p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				4/4: Get Green.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995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8276"/>
            <a:ext cx="7886700" cy="132556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Evaluate the following expressions when </a:t>
            </a:r>
            <a:r>
              <a:rPr lang="en-US" sz="2800" b="1" dirty="0" smtClean="0">
                <a:solidFill>
                  <a:srgbClr val="FF0000"/>
                </a:solidFill>
              </a:rPr>
              <a:t>x = -3 </a:t>
            </a:r>
            <a:r>
              <a:rPr lang="en-US" sz="2800" b="1" dirty="0" smtClean="0"/>
              <a:t>and </a:t>
            </a:r>
            <a:r>
              <a:rPr lang="en-US" sz="2800" b="1" dirty="0" smtClean="0">
                <a:solidFill>
                  <a:srgbClr val="FF0000"/>
                </a:solidFill>
              </a:rPr>
              <a:t>y = 4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38775"/>
            <a:ext cx="7886700" cy="4351338"/>
          </a:xfrm>
        </p:spPr>
        <p:txBody>
          <a:bodyPr/>
          <a:lstStyle/>
          <a:p>
            <a:pPr marL="742950" indent="-742950">
              <a:buAutoNum type="arabicParenR"/>
            </a:pPr>
            <a:r>
              <a:rPr lang="en-US" sz="3600" dirty="0" smtClean="0"/>
              <a:t>2y – 3x		=		</a:t>
            </a:r>
            <a:r>
              <a:rPr lang="en-US" sz="3600" b="1" dirty="0" smtClean="0">
                <a:solidFill>
                  <a:srgbClr val="C00000"/>
                </a:solidFill>
              </a:rPr>
              <a:t>17</a:t>
            </a:r>
          </a:p>
          <a:p>
            <a:pPr marL="742950" indent="-742950">
              <a:buAutoNum type="arabicParenR"/>
            </a:pPr>
            <a:endParaRPr lang="en-US" sz="3600" dirty="0" smtClean="0"/>
          </a:p>
          <a:p>
            <a:pPr marL="742950" indent="-742950">
              <a:buAutoNum type="arabicParenR" startAt="2"/>
            </a:pPr>
            <a:r>
              <a:rPr lang="en-US" sz="3600" dirty="0" smtClean="0"/>
              <a:t>y – x 			=		</a:t>
            </a:r>
            <a:r>
              <a:rPr lang="en-US" sz="3600" b="1" dirty="0" smtClean="0">
                <a:solidFill>
                  <a:srgbClr val="C00000"/>
                </a:solidFill>
              </a:rPr>
              <a:t>7</a:t>
            </a:r>
          </a:p>
          <a:p>
            <a:pPr marL="742950" indent="-742950">
              <a:buAutoNum type="arabicParenR" startAt="2"/>
            </a:pPr>
            <a:endParaRPr lang="en-US" sz="3600" dirty="0" smtClean="0"/>
          </a:p>
          <a:p>
            <a:pPr marL="742950" indent="-742950">
              <a:buAutoNum type="arabicParenR" startAt="2"/>
            </a:pPr>
            <a:r>
              <a:rPr lang="en-US" sz="3600" dirty="0" smtClean="0"/>
              <a:t>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</a:t>
            </a:r>
            <a:r>
              <a:rPr lang="en-US" sz="3600" dirty="0"/>
              <a:t>-</a:t>
            </a:r>
            <a:r>
              <a:rPr lang="en-US" sz="3600" dirty="0" smtClean="0"/>
              <a:t> y			=		</a:t>
            </a:r>
            <a:r>
              <a:rPr lang="en-US" sz="3600" b="1" dirty="0" smtClean="0">
                <a:solidFill>
                  <a:srgbClr val="C00000"/>
                </a:solidFill>
              </a:rPr>
              <a:t>5</a:t>
            </a:r>
          </a:p>
          <a:p>
            <a:pPr marL="742950" indent="-742950">
              <a:buAutoNum type="arabicParenR" startAt="2"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4)	2x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+ y		=		</a:t>
            </a:r>
            <a:r>
              <a:rPr lang="en-US" sz="3600" b="1" dirty="0" smtClean="0">
                <a:solidFill>
                  <a:srgbClr val="C00000"/>
                </a:solidFill>
              </a:rPr>
              <a:t>22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</a:t>
            </a:r>
            <a:r>
              <a:rPr lang="en-US" altLang="en-US" sz="2000" b="1" dirty="0"/>
              <a:t>can </a:t>
            </a:r>
            <a:r>
              <a:rPr lang="en-US" altLang="en-US" sz="2000" b="1" dirty="0" smtClean="0"/>
              <a:t>translate and evaluate algebraic expressions.</a:t>
            </a:r>
            <a:endParaRPr lang="en-US" alt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325677" y="2003839"/>
            <a:ext cx="8492646" cy="46099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If you scored…</a:t>
            </a:r>
          </a:p>
          <a:p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				0/4: Get a Red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wkst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  <a:p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				1/4: 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Get a Red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wkst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</a:t>
            </a:r>
            <a:endParaRPr lang="en-US" sz="36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				2/4: Get Yellow.</a:t>
            </a:r>
          </a:p>
          <a:p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				3/4: Get Yellow.</a:t>
            </a:r>
          </a:p>
          <a:p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				4/4: Get Green.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 rot="20630574">
            <a:off x="440834" y="3671010"/>
            <a:ext cx="26255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Try your best!</a:t>
            </a:r>
          </a:p>
          <a:p>
            <a:r>
              <a:rPr lang="en-US" dirty="0" smtClean="0"/>
              <a:t>This will be checked</a:t>
            </a:r>
          </a:p>
          <a:p>
            <a:r>
              <a:rPr lang="en-US" dirty="0" smtClean="0"/>
              <a:t>tomorrow for completion,</a:t>
            </a:r>
          </a:p>
          <a:p>
            <a:r>
              <a:rPr lang="en-US" dirty="0" smtClean="0"/>
              <a:t>But I must see your work!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</a:t>
            </a:r>
            <a:r>
              <a:rPr lang="en-US" altLang="en-US" sz="2000" b="1" dirty="0"/>
              <a:t>can </a:t>
            </a:r>
            <a:r>
              <a:rPr lang="en-US" altLang="en-US" sz="2000" b="1" dirty="0" smtClean="0"/>
              <a:t>translate and evaluate algebraic expressions.</a:t>
            </a:r>
            <a:endParaRPr lang="en-US" altLang="en-US" sz="20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28650" y="984068"/>
            <a:ext cx="7886700" cy="56954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Please </a:t>
            </a:r>
            <a:r>
              <a:rPr lang="en-US" sz="2000" dirty="0"/>
              <a:t>get out a piece </a:t>
            </a:r>
            <a:r>
              <a:rPr lang="en-US" sz="2000" dirty="0" smtClean="0"/>
              <a:t>of paper to work out some multiple problems.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You must try each of the following questions on your paper.  Check your written answers before moving on to the answer slides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On the next slide, you will be asked to write the word form of an expression.  Be sure to use vocabulary like product, difference, etc. to represent the operations involved.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For example…  2x + 3 in word form would be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i="1" dirty="0" smtClean="0"/>
              <a:t>Three more than the </a:t>
            </a:r>
            <a:r>
              <a:rPr lang="en-US" sz="2000" b="1" i="1" dirty="0" smtClean="0"/>
              <a:t>product</a:t>
            </a:r>
            <a:r>
              <a:rPr lang="en-US" sz="2000" i="1" dirty="0" smtClean="0"/>
              <a:t> of 2 and x.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426091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7756"/>
            <a:ext cx="9144000" cy="1325563"/>
          </a:xfrm>
        </p:spPr>
        <p:txBody>
          <a:bodyPr/>
          <a:lstStyle/>
          <a:p>
            <a:r>
              <a:rPr lang="en-US" b="1" dirty="0" smtClean="0"/>
              <a:t>Write the word form of each expression: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3x		_________________________________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3x – 2		</a:t>
            </a:r>
            <a:r>
              <a:rPr lang="en-US" dirty="0"/>
              <a:t>_________________________________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 + 3x		</a:t>
            </a:r>
            <a:r>
              <a:rPr lang="en-US" dirty="0"/>
              <a:t>_________________________________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aseline="30000" dirty="0" smtClean="0"/>
              <a:t>x</a:t>
            </a:r>
            <a:r>
              <a:rPr lang="en-US" dirty="0" smtClean="0"/>
              <a:t>/</a:t>
            </a:r>
            <a:r>
              <a:rPr lang="en-US" baseline="-25000" dirty="0" smtClean="0"/>
              <a:t>3</a:t>
            </a:r>
            <a:r>
              <a:rPr lang="en-US" dirty="0" smtClean="0"/>
              <a:t>		</a:t>
            </a:r>
            <a:r>
              <a:rPr lang="en-US" dirty="0"/>
              <a:t>_________________________________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aseline="30000" dirty="0" smtClean="0"/>
              <a:t>x</a:t>
            </a:r>
            <a:r>
              <a:rPr lang="en-US" dirty="0" smtClean="0"/>
              <a:t>/</a:t>
            </a:r>
            <a:r>
              <a:rPr lang="en-US" baseline="-25000" dirty="0" smtClean="0"/>
              <a:t>2</a:t>
            </a:r>
            <a:r>
              <a:rPr lang="en-US" dirty="0" smtClean="0"/>
              <a:t> + 3		_________________________________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</a:t>
            </a:r>
            <a:r>
              <a:rPr lang="en-US" altLang="en-US" sz="2000" b="1" dirty="0"/>
              <a:t>can </a:t>
            </a:r>
            <a:r>
              <a:rPr lang="en-US" altLang="en-US" sz="2000" b="1" dirty="0" smtClean="0"/>
              <a:t>translate and evaluate algebraic expressions.</a:t>
            </a:r>
            <a:endParaRPr lang="en-US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8919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7756"/>
            <a:ext cx="9144000" cy="132556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Write the word form of each expression: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3x		_________________________________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3x – 2		</a:t>
            </a:r>
            <a:r>
              <a:rPr lang="en-US" dirty="0"/>
              <a:t>_________________________________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 + 3x		</a:t>
            </a:r>
            <a:r>
              <a:rPr lang="en-US" dirty="0"/>
              <a:t>_________________________________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aseline="30000" dirty="0" smtClean="0"/>
              <a:t>x</a:t>
            </a:r>
            <a:r>
              <a:rPr lang="en-US" dirty="0" smtClean="0"/>
              <a:t>/</a:t>
            </a:r>
            <a:r>
              <a:rPr lang="en-US" baseline="-25000" dirty="0" smtClean="0"/>
              <a:t>3</a:t>
            </a:r>
            <a:r>
              <a:rPr lang="en-US" dirty="0" smtClean="0"/>
              <a:t>		</a:t>
            </a:r>
            <a:r>
              <a:rPr lang="en-US" dirty="0"/>
              <a:t>_________________________________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aseline="30000" dirty="0" smtClean="0"/>
              <a:t>x</a:t>
            </a:r>
            <a:r>
              <a:rPr lang="en-US" dirty="0" smtClean="0"/>
              <a:t>/</a:t>
            </a:r>
            <a:r>
              <a:rPr lang="en-US" baseline="-25000" dirty="0" smtClean="0"/>
              <a:t>2</a:t>
            </a:r>
            <a:r>
              <a:rPr lang="en-US" dirty="0" smtClean="0"/>
              <a:t> + 3		_________________________________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</a:t>
            </a:r>
            <a:r>
              <a:rPr lang="en-US" altLang="en-US" sz="2000" b="1" dirty="0"/>
              <a:t>can </a:t>
            </a:r>
            <a:r>
              <a:rPr lang="en-US" altLang="en-US" sz="2000" b="1" dirty="0" smtClean="0"/>
              <a:t>translate and evaluate algebraic expressions.</a:t>
            </a:r>
            <a:endParaRPr lang="en-US" alt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2542784" y="1440904"/>
            <a:ext cx="5862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The product of 3 and x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2099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7756"/>
            <a:ext cx="9144000" cy="132556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Write the word form of each expression: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3x		_________________________________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3x – 2		</a:t>
            </a:r>
            <a:r>
              <a:rPr lang="en-US" dirty="0"/>
              <a:t>_________________________________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 + 3x		</a:t>
            </a:r>
            <a:r>
              <a:rPr lang="en-US" dirty="0"/>
              <a:t>_________________________________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aseline="30000" dirty="0" smtClean="0"/>
              <a:t>x</a:t>
            </a:r>
            <a:r>
              <a:rPr lang="en-US" dirty="0" smtClean="0"/>
              <a:t>/</a:t>
            </a:r>
            <a:r>
              <a:rPr lang="en-US" baseline="-25000" dirty="0" smtClean="0"/>
              <a:t>3</a:t>
            </a:r>
            <a:r>
              <a:rPr lang="en-US" dirty="0" smtClean="0"/>
              <a:t>		</a:t>
            </a:r>
            <a:r>
              <a:rPr lang="en-US" dirty="0"/>
              <a:t>_________________________________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aseline="30000" dirty="0" smtClean="0"/>
              <a:t>x</a:t>
            </a:r>
            <a:r>
              <a:rPr lang="en-US" dirty="0" smtClean="0"/>
              <a:t>/</a:t>
            </a:r>
            <a:r>
              <a:rPr lang="en-US" baseline="-25000" dirty="0" smtClean="0"/>
              <a:t>2</a:t>
            </a:r>
            <a:r>
              <a:rPr lang="en-US" dirty="0" smtClean="0"/>
              <a:t> + 3		_________________________________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</a:t>
            </a:r>
            <a:r>
              <a:rPr lang="en-US" altLang="en-US" sz="2000" b="1" dirty="0"/>
              <a:t>can </a:t>
            </a:r>
            <a:r>
              <a:rPr lang="en-US" altLang="en-US" sz="2000" b="1" dirty="0" smtClean="0"/>
              <a:t>translate and evaluate algebraic expressions.</a:t>
            </a:r>
            <a:endParaRPr lang="en-US" alt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2542784" y="1440904"/>
            <a:ext cx="5862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The product of 3 and x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42784" y="2557808"/>
            <a:ext cx="586218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 less than the product of 3 and x</a:t>
            </a:r>
            <a:endParaRPr lang="en-US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9535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7756"/>
            <a:ext cx="9144000" cy="132556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Write the word form of each expression: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3x		_________________________________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3x – 2		</a:t>
            </a:r>
            <a:r>
              <a:rPr lang="en-US" dirty="0"/>
              <a:t>_________________________________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 + 3x		</a:t>
            </a:r>
            <a:r>
              <a:rPr lang="en-US" dirty="0"/>
              <a:t>_________________________________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aseline="30000" dirty="0" smtClean="0"/>
              <a:t>x</a:t>
            </a:r>
            <a:r>
              <a:rPr lang="en-US" dirty="0" smtClean="0"/>
              <a:t>/</a:t>
            </a:r>
            <a:r>
              <a:rPr lang="en-US" baseline="-25000" dirty="0" smtClean="0"/>
              <a:t>3</a:t>
            </a:r>
            <a:r>
              <a:rPr lang="en-US" dirty="0" smtClean="0"/>
              <a:t>		</a:t>
            </a:r>
            <a:r>
              <a:rPr lang="en-US" dirty="0"/>
              <a:t>_________________________________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aseline="30000" dirty="0" smtClean="0"/>
              <a:t>x</a:t>
            </a:r>
            <a:r>
              <a:rPr lang="en-US" dirty="0" smtClean="0"/>
              <a:t>/</a:t>
            </a:r>
            <a:r>
              <a:rPr lang="en-US" baseline="-25000" dirty="0" smtClean="0"/>
              <a:t>2</a:t>
            </a:r>
            <a:r>
              <a:rPr lang="en-US" dirty="0" smtClean="0"/>
              <a:t> + 3		_________________________________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</a:t>
            </a:r>
            <a:r>
              <a:rPr lang="en-US" altLang="en-US" sz="2000" b="1" dirty="0"/>
              <a:t>can </a:t>
            </a:r>
            <a:r>
              <a:rPr lang="en-US" altLang="en-US" sz="2000" b="1" dirty="0" smtClean="0"/>
              <a:t>translate and evaluate algebraic expressions.</a:t>
            </a:r>
            <a:endParaRPr lang="en-US" alt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2542784" y="1440904"/>
            <a:ext cx="5862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The product of 3 and x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42784" y="2557808"/>
            <a:ext cx="586218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 less than the product of 3 and x</a:t>
            </a:r>
            <a:endParaRPr lang="en-US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42784" y="3589944"/>
            <a:ext cx="586218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The sum of 2 and th</a:t>
            </a:r>
            <a:r>
              <a:rPr lang="en-US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 product of 3 and x</a:t>
            </a:r>
            <a:endParaRPr lang="en-US" sz="2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4273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7756"/>
            <a:ext cx="9144000" cy="132556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Write the word form of each expression: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3x		_________________________________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3x – 2		</a:t>
            </a:r>
            <a:r>
              <a:rPr lang="en-US" dirty="0"/>
              <a:t>_________________________________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 + 3x		</a:t>
            </a:r>
            <a:r>
              <a:rPr lang="en-US" dirty="0"/>
              <a:t>_________________________________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aseline="30000" dirty="0" smtClean="0"/>
              <a:t>x</a:t>
            </a:r>
            <a:r>
              <a:rPr lang="en-US" dirty="0" smtClean="0"/>
              <a:t>/</a:t>
            </a:r>
            <a:r>
              <a:rPr lang="en-US" baseline="-25000" dirty="0" smtClean="0"/>
              <a:t>3</a:t>
            </a:r>
            <a:r>
              <a:rPr lang="en-US" dirty="0" smtClean="0"/>
              <a:t>		</a:t>
            </a:r>
            <a:r>
              <a:rPr lang="en-US" dirty="0"/>
              <a:t>_________________________________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aseline="30000" dirty="0" smtClean="0"/>
              <a:t>x</a:t>
            </a:r>
            <a:r>
              <a:rPr lang="en-US" dirty="0" smtClean="0"/>
              <a:t>/</a:t>
            </a:r>
            <a:r>
              <a:rPr lang="en-US" baseline="-25000" dirty="0" smtClean="0"/>
              <a:t>2</a:t>
            </a:r>
            <a:r>
              <a:rPr lang="en-US" dirty="0" smtClean="0"/>
              <a:t> + 3		_________________________________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</a:t>
            </a:r>
            <a:r>
              <a:rPr lang="en-US" altLang="en-US" sz="2000" b="1" dirty="0"/>
              <a:t>can </a:t>
            </a:r>
            <a:r>
              <a:rPr lang="en-US" altLang="en-US" sz="2000" b="1" dirty="0" smtClean="0"/>
              <a:t>translate and evaluate algebraic expressions.</a:t>
            </a:r>
            <a:endParaRPr lang="en-US" alt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2542784" y="1440904"/>
            <a:ext cx="5862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The product of 3 and x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42784" y="2557808"/>
            <a:ext cx="586218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 less than the product of 3 and x</a:t>
            </a:r>
            <a:endParaRPr lang="en-US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42784" y="3589944"/>
            <a:ext cx="586218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The sum of 2 and th</a:t>
            </a:r>
            <a:r>
              <a:rPr lang="en-US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 product of 3 and x</a:t>
            </a:r>
            <a:endParaRPr lang="en-US" sz="2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42784" y="4344844"/>
            <a:ext cx="58621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The quotient of x and 3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0873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</TotalTime>
  <Words>1499</Words>
  <Application>Microsoft Office PowerPoint</Application>
  <PresentationFormat>On-screen Show (4:3)</PresentationFormat>
  <Paragraphs>414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Wingdings</vt:lpstr>
      <vt:lpstr>Office Theme</vt:lpstr>
      <vt:lpstr>Match up the following word problems to their expressions: </vt:lpstr>
      <vt:lpstr>Match up the following word problems to their expressions: </vt:lpstr>
      <vt:lpstr>Match up the following word problems to their expressions: </vt:lpstr>
      <vt:lpstr>PowerPoint Presentation</vt:lpstr>
      <vt:lpstr>Write the word form of each expression:</vt:lpstr>
      <vt:lpstr>Write the word form of each expression:</vt:lpstr>
      <vt:lpstr>Write the word form of each expression:</vt:lpstr>
      <vt:lpstr>Write the word form of each expression:</vt:lpstr>
      <vt:lpstr>Write the word form of each expression:</vt:lpstr>
      <vt:lpstr>Write the word form of each expression:</vt:lpstr>
      <vt:lpstr>PowerPoint Presentation</vt:lpstr>
      <vt:lpstr>Evaluate the expressions when x = 2</vt:lpstr>
      <vt:lpstr>Evaluate the expressions when x = 2</vt:lpstr>
      <vt:lpstr>Evaluate the expressions when x = 2</vt:lpstr>
      <vt:lpstr>Evaluate the expressions when x = 2</vt:lpstr>
      <vt:lpstr>Evaluate the expressions when x = 2</vt:lpstr>
      <vt:lpstr>Evaluate the expressions when x = 2</vt:lpstr>
      <vt:lpstr>Evaluate the expressions when x = 2</vt:lpstr>
      <vt:lpstr>Evaluate the expressions when x = -4</vt:lpstr>
      <vt:lpstr>Evaluate the expressions when x = -4</vt:lpstr>
      <vt:lpstr>Evaluate the expressions when x = -4</vt:lpstr>
      <vt:lpstr>Evaluate the expressions when x = -4</vt:lpstr>
      <vt:lpstr>Evaluate the expressions when x = -4</vt:lpstr>
      <vt:lpstr>Evaluate the expressions when x = -4</vt:lpstr>
      <vt:lpstr>Evaluate the expressions when x = -4</vt:lpstr>
      <vt:lpstr>PowerPoint Presentation</vt:lpstr>
      <vt:lpstr>Evaluate the following expressions when x = -3 and y = 4:</vt:lpstr>
      <vt:lpstr>Evaluate the following expressions when x = -3 and y = 4:</vt:lpstr>
      <vt:lpstr>Evaluate the following expressions when x = -3 and y = 4:</vt:lpstr>
      <vt:lpstr>Evaluate the following expressions when x = -3 and y = 4:</vt:lpstr>
      <vt:lpstr>Evaluate the following expressions when x = -3 and y = 4:</vt:lpstr>
      <vt:lpstr>Evaluate the following expressions when x = -3 and y = 4:</vt:lpstr>
      <vt:lpstr>Evaluate the following expressions when x = -3 and y = 4: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Hale</dc:creator>
  <cp:lastModifiedBy>Jason Hale</cp:lastModifiedBy>
  <cp:revision>20</cp:revision>
  <dcterms:created xsi:type="dcterms:W3CDTF">2017-10-12T17:27:33Z</dcterms:created>
  <dcterms:modified xsi:type="dcterms:W3CDTF">2019-10-01T11:20:45Z</dcterms:modified>
</cp:coreProperties>
</file>